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0" r:id="rId1"/>
  </p:sldMasterIdLst>
  <p:notesMasterIdLst>
    <p:notesMasterId r:id="rId47"/>
  </p:notesMasterIdLst>
  <p:handoutMasterIdLst>
    <p:handoutMasterId r:id="rId48"/>
  </p:handoutMasterIdLst>
  <p:sldIdLst>
    <p:sldId id="396" r:id="rId2"/>
    <p:sldId id="453" r:id="rId3"/>
    <p:sldId id="303" r:id="rId4"/>
    <p:sldId id="398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51" r:id="rId39"/>
    <p:sldId id="439" r:id="rId40"/>
    <p:sldId id="440" r:id="rId41"/>
    <p:sldId id="441" r:id="rId42"/>
    <p:sldId id="442" r:id="rId43"/>
    <p:sldId id="449" r:id="rId44"/>
    <p:sldId id="450" r:id="rId45"/>
    <p:sldId id="42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888"/>
    <a:srgbClr val="4F97A9"/>
    <a:srgbClr val="E6E6E6"/>
    <a:srgbClr val="BEBFC4"/>
    <a:srgbClr val="BEBEC3"/>
    <a:srgbClr val="D8D8D8"/>
    <a:srgbClr val="AAC750"/>
    <a:srgbClr val="96E9F2"/>
    <a:srgbClr val="E2EEEB"/>
    <a:srgbClr val="F3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27" autoAdjust="0"/>
    <p:restoredTop sz="94696"/>
  </p:normalViewPr>
  <p:slideViewPr>
    <p:cSldViewPr snapToGrid="0" showGuides="1">
      <p:cViewPr>
        <p:scale>
          <a:sx n="70" d="100"/>
          <a:sy n="70" d="100"/>
        </p:scale>
        <p:origin x="-288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57150"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57150">
                <a:solidFill>
                  <a:schemeClr val="bg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4A-4CF1-9422-9E96C699467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57150">
                <a:solidFill>
                  <a:schemeClr val="bg2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EA-49E3-AF8D-ADA8E286CF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A-49E3-AF8D-ADA8E286C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9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F950C5-0E68-4060-8483-3E4CCA598383}" type="datetime1">
              <a:rPr lang="en-US"/>
              <a:pPr>
                <a:defRPr/>
              </a:pPr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A38102-D77C-433D-BC83-C4E5DD25E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87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DE887B-92B8-4BF5-A6ED-C861FB5E3C7F}" type="datetime1">
              <a:rPr lang="en-US"/>
              <a:pPr>
                <a:defRPr/>
              </a:pPr>
              <a:t>6/18/2017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52390-70CC-443A-A01D-0A3E34DCB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495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81A341-0190-4D00-8825-7AA7830FD86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5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7FD94C-65C4-402B-BE89-E12DA2CC999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4B7AE5-94AF-482E-9BA8-CF67BA24024E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0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B87838-4A45-49F0-8D24-F81AC9C7797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4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D9708D5-DDB1-4DE3-8D51-27573EB60E4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E3DEF49-FE5A-40E4-AD1D-59DC9BCB6FC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8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440557"/>
            <a:ext cx="9144001" cy="417443"/>
          </a:xfrm>
          <a:prstGeom prst="rect">
            <a:avLst/>
          </a:prstGeom>
          <a:solidFill>
            <a:srgbClr val="AE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AC75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25400" y="0"/>
            <a:ext cx="2411896" cy="63212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547823" y="0"/>
            <a:ext cx="6596177" cy="6321288"/>
          </a:xfrm>
          <a:prstGeom prst="rect">
            <a:avLst/>
          </a:prstGeom>
          <a:solidFill>
            <a:srgbClr val="3A8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630612" y="1348965"/>
            <a:ext cx="3701902" cy="3701900"/>
          </a:xfrm>
          <a:prstGeom prst="ellipse">
            <a:avLst/>
          </a:prstGeom>
          <a:solidFill>
            <a:schemeClr val="bg1"/>
          </a:solidFill>
          <a:ln w="142875">
            <a:solidFill>
              <a:schemeClr val="bg1"/>
            </a:solidFill>
          </a:ln>
          <a:effectLst>
            <a:innerShdw blurRad="2286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6813" y="1245451"/>
            <a:ext cx="4939330" cy="1116749"/>
          </a:xfrm>
        </p:spPr>
        <p:txBody>
          <a:bodyPr tIns="91440" bIns="91440" anchor="b" anchorCtr="0">
            <a:noAutofit/>
          </a:bodyPr>
          <a:lstStyle>
            <a:lvl1pPr algn="l">
              <a:lnSpc>
                <a:spcPct val="90000"/>
              </a:lnSpc>
              <a:spcAft>
                <a:spcPts val="600"/>
              </a:spcAft>
              <a:defRPr sz="3200" b="0" cap="all" spc="20" baseline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76813" y="4038600"/>
            <a:ext cx="4939330" cy="457200"/>
          </a:xfrm>
        </p:spPr>
        <p:txBody>
          <a:bodyPr tIns="91440" bIns="91440" anchor="ctr" anchorCtr="0">
            <a:noAutofit/>
          </a:bodyPr>
          <a:lstStyle>
            <a:lvl1pPr marL="0" indent="0" algn="l">
              <a:buNone/>
              <a:defRPr sz="1800" b="0" i="0" cap="all" baseline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476813" y="4343400"/>
            <a:ext cx="4939329" cy="457200"/>
          </a:xfrm>
        </p:spPr>
        <p:txBody>
          <a:bodyPr tIns="91440" bIns="91440" anchor="ctr" anchorCtr="0">
            <a:noAutofit/>
          </a:bodyPr>
          <a:lstStyle>
            <a:lvl1pPr marL="0" indent="0">
              <a:buFontTx/>
              <a:buNone/>
              <a:defRPr sz="1400" cap="all" baseline="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4476813" y="5334000"/>
            <a:ext cx="4939329" cy="457200"/>
          </a:xfrm>
        </p:spPr>
        <p:txBody>
          <a:bodyPr tIns="91440" bIns="91440" anchor="ctr" anchorCtr="0">
            <a:noAutofit/>
          </a:bodyPr>
          <a:lstStyle>
            <a:lvl1pPr marL="0" indent="0">
              <a:buNone/>
              <a:defRPr sz="160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Audience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476813" y="5750958"/>
            <a:ext cx="4939329" cy="457200"/>
          </a:xfrm>
        </p:spPr>
        <p:txBody>
          <a:bodyPr tIns="91440" bIns="91440" anchor="ctr" anchorCtr="0">
            <a:noAutofit/>
          </a:bodyPr>
          <a:lstStyle>
            <a:lvl1pPr marL="0" indent="0">
              <a:buFontTx/>
              <a:buNone/>
              <a:defRPr sz="1600">
                <a:gradFill>
                  <a:gsLst>
                    <a:gs pos="83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-426" r="8620"/>
          <a:stretch/>
        </p:blipFill>
        <p:spPr>
          <a:xfrm>
            <a:off x="846533" y="1553804"/>
            <a:ext cx="3270062" cy="32922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12" y="6441826"/>
            <a:ext cx="1197429" cy="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219200"/>
            <a:ext cx="8458200" cy="4267200"/>
          </a:xfrm>
          <a:prstGeom prst="rect">
            <a:avLst/>
          </a:prstGeom>
        </p:spPr>
        <p:txBody>
          <a:bodyPr vert="horz" tIns="91440" bIns="91440" anchor="t" anchorCtr="0"/>
          <a:lstStyle>
            <a:lvl1pPr marL="22860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8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01638" indent="-230188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6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631825" indent="-16986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4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854075" indent="-169863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 marL="1085850" indent="-17145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defRPr sz="11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76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0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8094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0" userDrawn="1">
          <p15:clr>
            <a:srgbClr val="FBAE40"/>
          </p15:clr>
        </p15:guide>
        <p15:guide id="2" orient="horz" pos="231" userDrawn="1">
          <p15:clr>
            <a:srgbClr val="FBAE40"/>
          </p15:clr>
        </p15:guide>
        <p15:guide id="3" orient="horz" pos="764" userDrawn="1">
          <p15:clr>
            <a:srgbClr val="FBAE40"/>
          </p15:clr>
        </p15:guide>
        <p15:guide id="4" pos="55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76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0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4583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10">
          <p15:clr>
            <a:srgbClr val="FBAE40"/>
          </p15:clr>
        </p15:guide>
        <p15:guide id="2" orient="horz" pos="231">
          <p15:clr>
            <a:srgbClr val="FBAE40"/>
          </p15:clr>
        </p15:guide>
        <p15:guide id="3" orient="horz" pos="764">
          <p15:clr>
            <a:srgbClr val="FBAE40"/>
          </p15:clr>
        </p15:guide>
        <p15:guide id="4" pos="55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2944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5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40557"/>
            <a:ext cx="9144001" cy="417443"/>
          </a:xfrm>
          <a:prstGeom prst="rect">
            <a:avLst/>
          </a:prstGeom>
          <a:solidFill>
            <a:srgbClr val="AAC7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12" y="6441826"/>
            <a:ext cx="1197429" cy="38351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901045" y="6526961"/>
            <a:ext cx="3341911" cy="230818"/>
          </a:xfrm>
          <a:prstGeom prst="rect">
            <a:avLst/>
          </a:prstGeom>
          <a:noFill/>
        </p:spPr>
        <p:txBody>
          <a:bodyPr wrap="none" lIns="91425" tIns="45713" rIns="91425" bIns="45713" rtlCol="0" anchor="b" anchorCtr="0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900" b="0" i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 © 2017 | </a:t>
            </a:r>
            <a:r>
              <a:rPr lang="en-US" altLang="en-US" sz="900" b="0" spc="20" baseline="0" dirty="0">
                <a:gradFill>
                  <a:gsLst>
                    <a:gs pos="8300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WWW.ASSSESSMENTLEADERS.COM</a:t>
            </a:r>
            <a:r>
              <a:rPr lang="en-US" sz="900" b="0" i="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black">
          <a:xfrm>
            <a:off x="123113" y="6550982"/>
            <a:ext cx="325700" cy="230818"/>
          </a:xfrm>
          <a:prstGeom prst="rect">
            <a:avLst/>
          </a:prstGeom>
          <a:noFill/>
          <a:extLst/>
        </p:spPr>
        <p:txBody>
          <a:bodyPr wrap="none" lIns="91425" tIns="45713" rIns="91425" bIns="45713" rtlCol="0" anchor="b" anchorCtr="0">
            <a:spAutoFit/>
          </a:bodyPr>
          <a:lstStyle/>
          <a:p>
            <a:pPr lvl="0"/>
            <a:fld id="{5266C0E3-FCB2-4D10-9980-6DFC0D8FABCB}" type="slidenum">
              <a:rPr lang="en-US" sz="900" b="0" i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lvl="0"/>
              <a:t>‹#›</a:t>
            </a:fld>
            <a:endParaRPr lang="en-US" sz="900" b="0" i="0" dirty="0">
              <a:solidFill>
                <a:schemeClr val="accent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53" r:id="rId2"/>
    <p:sldLayoutId id="2147484164" r:id="rId3"/>
    <p:sldLayoutId id="2147484165" r:id="rId4"/>
    <p:sldLayoutId id="2147484166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76" userDrawn="1">
          <p15:clr>
            <a:srgbClr val="547EBF"/>
          </p15:clr>
        </p15:guide>
        <p15:guide id="2" pos="1152" userDrawn="1">
          <p15:clr>
            <a:srgbClr val="547EBF"/>
          </p15:clr>
        </p15:guide>
        <p15:guide id="3" pos="1728" userDrawn="1">
          <p15:clr>
            <a:srgbClr val="547EBF"/>
          </p15:clr>
        </p15:guide>
        <p15:guide id="4" pos="2304" userDrawn="1">
          <p15:clr>
            <a:srgbClr val="547EBF"/>
          </p15:clr>
        </p15:guide>
        <p15:guide id="5" pos="2880" userDrawn="1">
          <p15:clr>
            <a:srgbClr val="547EBF"/>
          </p15:clr>
        </p15:guide>
        <p15:guide id="6" pos="3456" userDrawn="1">
          <p15:clr>
            <a:srgbClr val="547EBF"/>
          </p15:clr>
        </p15:guide>
        <p15:guide id="7" pos="4032" userDrawn="1">
          <p15:clr>
            <a:srgbClr val="547EBF"/>
          </p15:clr>
        </p15:guide>
        <p15:guide id="8" pos="4608" userDrawn="1">
          <p15:clr>
            <a:srgbClr val="547EBF"/>
          </p15:clr>
        </p15:guide>
        <p15:guide id="9" pos="5184" userDrawn="1">
          <p15:clr>
            <a:srgbClr val="547EBF"/>
          </p15:clr>
        </p15:guide>
        <p15:guide id="10" orient="horz" pos="432" userDrawn="1">
          <p15:clr>
            <a:srgbClr val="547EBF"/>
          </p15:clr>
        </p15:guide>
        <p15:guide id="11" orient="horz" pos="1008" userDrawn="1">
          <p15:clr>
            <a:srgbClr val="547EBF"/>
          </p15:clr>
        </p15:guide>
        <p15:guide id="12" orient="horz" pos="1584" userDrawn="1">
          <p15:clr>
            <a:srgbClr val="547EBF"/>
          </p15:clr>
        </p15:guide>
        <p15:guide id="13" orient="horz" pos="2160" userDrawn="1">
          <p15:clr>
            <a:srgbClr val="547EBF"/>
          </p15:clr>
        </p15:guide>
        <p15:guide id="14" orient="horz" pos="2736" userDrawn="1">
          <p15:clr>
            <a:srgbClr val="547EBF"/>
          </p15:clr>
        </p15:guide>
        <p15:guide id="15" orient="horz" pos="3312" userDrawn="1">
          <p15:clr>
            <a:srgbClr val="547EBF"/>
          </p15:clr>
        </p15:guide>
        <p15:guide id="16" orient="horz" pos="3888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essmentleaders.com/" TargetMode="External"/><Relationship Id="rId2" Type="http://schemas.openxmlformats.org/officeDocument/2006/relationships/hyperlink" Target="mailto:Cathy@AssessmentLeaders.co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73455" y="1523047"/>
            <a:ext cx="3299773" cy="32997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9" y="1482919"/>
            <a:ext cx="3517392" cy="35509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476813" y="846169"/>
            <a:ext cx="4939330" cy="2326764"/>
          </a:xfrm>
        </p:spPr>
        <p:txBody>
          <a:bodyPr/>
          <a:lstStyle/>
          <a:p>
            <a:r>
              <a:rPr lang="en-US" altLang="en-US" sz="3000" dirty="0"/>
              <a:t>Creating an Great </a:t>
            </a:r>
            <a:r>
              <a:rPr lang="en-US" altLang="en-US" sz="3000" dirty="0" smtClean="0"/>
              <a:t>Workforce in today’s talent marketplace - </a:t>
            </a:r>
            <a:r>
              <a:rPr lang="en-US" altLang="en-US" sz="3000" b="1" dirty="0" smtClean="0"/>
              <a:t>Workshop</a:t>
            </a:r>
            <a:endParaRPr lang="en-US" sz="3000" b="1" dirty="0"/>
          </a:p>
        </p:txBody>
      </p:sp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4200525" y="172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515">
            <a:off x="7186202" y="456932"/>
            <a:ext cx="1698486" cy="52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8" y="1059984"/>
            <a:ext cx="16594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476813" y="3984008"/>
            <a:ext cx="4939330" cy="45720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Cathy </a:t>
            </a:r>
            <a:r>
              <a:rPr lang="en-US" altLang="en-US" b="1" dirty="0" smtClean="0">
                <a:solidFill>
                  <a:schemeClr val="bg1"/>
                </a:solidFill>
              </a:rPr>
              <a:t>Light, CEO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489687" y="4280525"/>
            <a:ext cx="4939329" cy="457200"/>
          </a:xfrm>
        </p:spPr>
        <p:txBody>
          <a:bodyPr/>
          <a:lstStyle/>
          <a:p>
            <a:r>
              <a:rPr lang="en-US" altLang="en-US" dirty="0"/>
              <a:t>Assessment Leaders, LLC.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476813" y="4754654"/>
            <a:ext cx="4939329" cy="4572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Vistage Presentation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46" y="6509982"/>
            <a:ext cx="6237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VISTAGE</a:t>
            </a:r>
            <a:r>
              <a:rPr lang="en-US" sz="1400" dirty="0" smtClean="0">
                <a:solidFill>
                  <a:schemeClr val="bg1"/>
                </a:solidFill>
              </a:rPr>
              <a:t> SPEAKER </a:t>
            </a:r>
            <a:r>
              <a:rPr lang="en-US" sz="1400" dirty="0">
                <a:solidFill>
                  <a:schemeClr val="bg1"/>
                </a:solidFill>
              </a:rPr>
              <a:t>AND RESOURCE PARTNER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908431" y="4607717"/>
            <a:ext cx="1732085" cy="457200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 FIT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332784" y="2193129"/>
            <a:ext cx="1732085" cy="457200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</a:t>
            </a: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211015" y="2193129"/>
            <a:ext cx="1732085" cy="457200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PAST</a:t>
            </a:r>
            <a:endParaRPr lang="en-US" altLang="en-US" sz="20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91649" y="905830"/>
            <a:ext cx="3031798" cy="303179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1999" y="905830"/>
            <a:ext cx="3031798" cy="3031798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91824" y="3320418"/>
            <a:ext cx="3031798" cy="3031798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57624" y="2500313"/>
            <a:ext cx="1414463" cy="1414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Seeking The Total Person</a:t>
            </a:r>
            <a:endParaRPr lang="en-US" altLang="en-US" dirty="0"/>
          </a:p>
        </p:txBody>
      </p:sp>
      <p:sp>
        <p:nvSpPr>
          <p:cNvPr id="3" name="Oval 2"/>
          <p:cNvSpPr/>
          <p:nvPr/>
        </p:nvSpPr>
        <p:spPr>
          <a:xfrm>
            <a:off x="1828805" y="1042985"/>
            <a:ext cx="2757488" cy="2757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History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Resume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Past Employment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Education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b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</a:t>
            </a: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29155" y="1042985"/>
            <a:ext cx="2757488" cy="27574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Interview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Gut Feeling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Appearance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Personality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Interview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28980" y="3457573"/>
            <a:ext cx="2757488" cy="2757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 anchorCtr="0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Testing and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 Match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PXT</a:t>
            </a:r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2662" y="1105634"/>
            <a:ext cx="2612188" cy="2612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012" y="1105634"/>
            <a:ext cx="2612188" cy="2612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02837" y="3520222"/>
            <a:ext cx="2612188" cy="26121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algn="ctr"/>
            <a:endParaRPr lang="en-US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The Total Person</a:t>
            </a:r>
            <a:endParaRPr lang="en-US" alt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7920193"/>
              </p:ext>
            </p:extLst>
          </p:nvPr>
        </p:nvGraphicFramePr>
        <p:xfrm>
          <a:off x="1876425" y="1638300"/>
          <a:ext cx="53911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Graphic 11" descr="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2114" y="2226832"/>
            <a:ext cx="2392154" cy="23921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7110" y="2096731"/>
            <a:ext cx="3046857" cy="2899343"/>
            <a:chOff x="327110" y="2096731"/>
            <a:chExt cx="3046857" cy="2899343"/>
          </a:xfrm>
        </p:grpSpPr>
        <p:sp>
          <p:nvSpPr>
            <p:cNvPr id="9" name="Rectangle 14"/>
            <p:cNvSpPr txBox="1">
              <a:spLocks noChangeArrowheads="1"/>
            </p:cNvSpPr>
            <p:nvPr/>
          </p:nvSpPr>
          <p:spPr bwMode="auto">
            <a:xfrm>
              <a:off x="342900" y="2595417"/>
              <a:ext cx="3031067" cy="240065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600"/>
                </a:spcAft>
                <a:buClr>
                  <a:srgbClr val="595959"/>
                </a:buClr>
                <a:buNone/>
                <a:defRPr/>
              </a:pPr>
              <a:r>
                <a:rPr lang="en-US" alt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Essence of </a:t>
              </a:r>
              <a:br>
                <a:rPr lang="en-US" alt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the Total Person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Thinking Style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Occupational </a:t>
              </a:r>
              <a:b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Interests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Behavioral Traits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Job Fit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110" y="2096731"/>
              <a:ext cx="12618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chemeClr val="accent6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90%:</a:t>
              </a:r>
              <a:endParaRPr lang="en-US" sz="36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67133" y="3249386"/>
              <a:ext cx="261257" cy="26125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2329527" y="3371033"/>
              <a:ext cx="586741" cy="88447"/>
            </a:xfrm>
            <a:custGeom>
              <a:avLst/>
              <a:gdLst>
                <a:gd name="connsiteX0" fmla="*/ 1126671 w 1126671"/>
                <a:gd name="connsiteY0" fmla="*/ 0 h 0"/>
                <a:gd name="connsiteX1" fmla="*/ 0 w 11266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671">
                  <a:moveTo>
                    <a:pt x="1126671" y="0"/>
                  </a:moveTo>
                  <a:lnTo>
                    <a:pt x="0" y="0"/>
                  </a:lnTo>
                </a:path>
              </a:pathLst>
            </a:custGeom>
            <a:noFill/>
            <a:ln w="41275" cap="rnd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80963" y="2096731"/>
            <a:ext cx="3537941" cy="2268401"/>
            <a:chOff x="6080963" y="2096731"/>
            <a:chExt cx="3537941" cy="2268401"/>
          </a:xfrm>
        </p:grpSpPr>
        <p:sp>
          <p:nvSpPr>
            <p:cNvPr id="22" name="Rectangle 14"/>
            <p:cNvSpPr txBox="1">
              <a:spLocks noChangeArrowheads="1"/>
            </p:cNvSpPr>
            <p:nvPr/>
          </p:nvSpPr>
          <p:spPr bwMode="auto">
            <a:xfrm>
              <a:off x="6587837" y="2595417"/>
              <a:ext cx="3031067" cy="17697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numCol="1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spcAft>
                  <a:spcPts val="600"/>
                </a:spcAft>
                <a:buClr>
                  <a:srgbClr val="595959"/>
                </a:buClr>
                <a:buNone/>
                <a:defRPr/>
              </a:pPr>
              <a:r>
                <a:rPr lang="en-US" altLang="en-US" sz="2000" dirty="0">
                  <a:latin typeface="Helvetica" panose="020B0604020202020204" pitchFamily="34" charset="0"/>
                  <a:cs typeface="Helvetica" panose="020B0604020202020204" pitchFamily="34" charset="0"/>
                </a:rPr>
                <a:t>Good, but Limited Information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Skills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Experience</a:t>
              </a:r>
            </a:p>
            <a:p>
              <a:pPr marL="342900" lvl="1" indent="-228600" eaLnBrk="1" hangingPunct="1"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800" dirty="0">
                  <a:latin typeface="Helvetica" panose="020B0604020202020204" pitchFamily="34" charset="0"/>
                  <a:cs typeface="Helvetica" panose="020B0604020202020204" pitchFamily="34" charset="0"/>
                </a:rPr>
                <a:t>Company Match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72047" y="2096731"/>
              <a:ext cx="12618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600" b="1" dirty="0">
                  <a:solidFill>
                    <a:schemeClr val="accent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10%: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080963" y="3249386"/>
              <a:ext cx="261257" cy="26125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6156924" y="3371033"/>
              <a:ext cx="586741" cy="88447"/>
            </a:xfrm>
            <a:custGeom>
              <a:avLst/>
              <a:gdLst>
                <a:gd name="connsiteX0" fmla="*/ 1126671 w 1126671"/>
                <a:gd name="connsiteY0" fmla="*/ 0 h 0"/>
                <a:gd name="connsiteX1" fmla="*/ 0 w 11266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671">
                  <a:moveTo>
                    <a:pt x="1126671" y="0"/>
                  </a:moveTo>
                  <a:lnTo>
                    <a:pt x="0" y="0"/>
                  </a:lnTo>
                </a:path>
              </a:pathLst>
            </a:custGeom>
            <a:noFill/>
            <a:ln w="41275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b="1" dirty="0">
                <a:latin typeface="+mn-lt"/>
              </a:rPr>
              <a:t>Performance Modeling </a:t>
            </a:r>
            <a:endParaRPr lang="en-US" altLang="en-US" b="1" dirty="0">
              <a:latin typeface="Helvetica" charset="0"/>
            </a:endParaRPr>
          </a:p>
        </p:txBody>
      </p:sp>
      <p:sp>
        <p:nvSpPr>
          <p:cNvPr id="8" name="Arrow: Chevron 7"/>
          <p:cNvSpPr/>
          <p:nvPr/>
        </p:nvSpPr>
        <p:spPr>
          <a:xfrm>
            <a:off x="6568028" y="2280664"/>
            <a:ext cx="2468880" cy="2103120"/>
          </a:xfrm>
          <a:prstGeom prst="chevron">
            <a:avLst>
              <a:gd name="adj" fmla="val 20548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146364" rIns="0" bIns="14636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Use Performance</a:t>
            </a:r>
            <a:b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Benchmark for </a:t>
            </a:r>
            <a:b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both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Hiring and</a:t>
            </a:r>
            <a:b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Development  </a:t>
            </a:r>
          </a:p>
        </p:txBody>
      </p:sp>
      <p:sp>
        <p:nvSpPr>
          <p:cNvPr id="4" name="Arrow: Chevron 3"/>
          <p:cNvSpPr/>
          <p:nvPr/>
        </p:nvSpPr>
        <p:spPr>
          <a:xfrm>
            <a:off x="4378686" y="2280664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Plot </a:t>
            </a:r>
            <a: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Assessment Data and Develop </a:t>
            </a: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Benchmark </a:t>
            </a:r>
          </a:p>
        </p:txBody>
      </p:sp>
      <p:sp>
        <p:nvSpPr>
          <p:cNvPr id="7" name="Arrow: Chevron 6"/>
          <p:cNvSpPr/>
          <p:nvPr/>
        </p:nvSpPr>
        <p:spPr>
          <a:xfrm>
            <a:off x="2189343" y="2280664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3 Top Performers </a:t>
            </a: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take the XT plus 3 who are struggling</a:t>
            </a:r>
          </a:p>
        </p:txBody>
      </p:sp>
      <p:sp>
        <p:nvSpPr>
          <p:cNvPr id="5" name="Arrow: Pentagon 4"/>
          <p:cNvSpPr/>
          <p:nvPr/>
        </p:nvSpPr>
        <p:spPr>
          <a:xfrm>
            <a:off x="0" y="2268138"/>
            <a:ext cx="2468880" cy="2103120"/>
          </a:xfrm>
          <a:prstGeom prst="homePlate">
            <a:avLst>
              <a:gd name="adj" fmla="val 198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  <a:t>Establish Criteria </a:t>
            </a:r>
            <a:br>
              <a:rPr lang="en-US" sz="1800" b="1" kern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for Top Performer in </a:t>
            </a:r>
            <a:b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800" kern="1200" dirty="0">
                <a:latin typeface="Helvetica" panose="020B0604020202020204" pitchFamily="34" charset="0"/>
                <a:cs typeface="Helvetica" panose="020B0604020202020204" pitchFamily="34" charset="0"/>
              </a:rPr>
              <a:t>a Specific Role or Position </a:t>
            </a:r>
          </a:p>
        </p:txBody>
      </p:sp>
    </p:spTree>
    <p:extLst>
      <p:ext uri="{BB962C8B-B14F-4D97-AF65-F5344CB8AC3E}">
        <p14:creationId xmlns:p14="http://schemas.microsoft.com/office/powerpoint/2010/main" val="9911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What The Profile Measures</a:t>
            </a:r>
            <a:endParaRPr lang="en-US" altLang="en-US"/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5073041" y="1158657"/>
            <a:ext cx="3559632" cy="4986081"/>
            <a:chOff x="2448" y="384"/>
            <a:chExt cx="2640" cy="3696"/>
          </a:xfrm>
        </p:grpSpPr>
        <p:sp>
          <p:nvSpPr>
            <p:cNvPr id="31748" name="Rectangle 5"/>
            <p:cNvSpPr>
              <a:spLocks noChangeArrowheads="1"/>
            </p:cNvSpPr>
            <p:nvPr/>
          </p:nvSpPr>
          <p:spPr bwMode="auto">
            <a:xfrm>
              <a:off x="2448" y="384"/>
              <a:ext cx="2640" cy="369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31749" name="Object 6"/>
            <p:cNvGraphicFramePr>
              <a:graphicFrameLocks noChangeAspect="1"/>
            </p:cNvGraphicFramePr>
            <p:nvPr/>
          </p:nvGraphicFramePr>
          <p:xfrm>
            <a:off x="2640" y="432"/>
            <a:ext cx="2160" cy="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Document" r:id="rId3" imgW="6089904" imgH="8086344" progId="Word.Document.8">
                    <p:embed/>
                  </p:oleObj>
                </mc:Choice>
                <mc:Fallback>
                  <p:oleObj name="Document" r:id="rId3" imgW="6089904" imgH="8086344" progId="Word.Document.8">
                    <p:embed/>
                    <p:pic>
                      <p:nvPicPr>
                        <p:cNvPr id="3174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0088"/>
                        <a:stretch>
                          <a:fillRect/>
                        </a:stretch>
                      </p:blipFill>
                      <p:spPr bwMode="auto">
                        <a:xfrm>
                          <a:off x="2640" y="432"/>
                          <a:ext cx="2160" cy="3589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0" y="1757675"/>
            <a:ext cx="4663440" cy="914400"/>
          </a:xfrm>
          <a:prstGeom prst="rect">
            <a:avLst/>
          </a:prstGeom>
          <a:solidFill>
            <a:schemeClr val="accent1"/>
          </a:solidFill>
        </p:spPr>
        <p:txBody>
          <a:bodyPr wrap="none" lIns="182880" anchor="ctr" anchorCtr="0"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Can</a:t>
            </a:r>
            <a: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/>
            </a:r>
            <a:b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pt-BR" altLang="en-US" sz="28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the person do the job?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05210"/>
            <a:ext cx="4663440" cy="914400"/>
          </a:xfrm>
          <a:prstGeom prst="rect">
            <a:avLst/>
          </a:prstGeom>
          <a:solidFill>
            <a:schemeClr val="accent4"/>
          </a:solidFill>
        </p:spPr>
        <p:txBody>
          <a:bodyPr wrap="none" lIns="182880" anchor="ctr" anchorCtr="0"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Will</a:t>
            </a:r>
            <a: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/>
            </a:r>
            <a:b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pt-BR" altLang="en-US" sz="28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the person do the job?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52745"/>
            <a:ext cx="4663440" cy="914400"/>
          </a:xfrm>
          <a:prstGeom prst="rect">
            <a:avLst/>
          </a:prstGeom>
          <a:solidFill>
            <a:schemeClr val="accent6"/>
          </a:solidFill>
        </p:spPr>
        <p:txBody>
          <a:bodyPr lIns="182880" anchor="ctr" anchorCtr="0"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How</a:t>
            </a:r>
            <a: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/>
            </a:r>
            <a:br>
              <a:rPr lang="pt-BR" altLang="en-US" sz="2800" b="1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pt-BR" altLang="en-US" sz="28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will the person do the job?</a:t>
            </a:r>
            <a:endParaRPr lang="en-US" altLang="en-US" sz="2800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>
                <a:solidFill>
                  <a:schemeClr val="accent1"/>
                </a:solidFill>
              </a:rPr>
              <a:t>CAN</a:t>
            </a:r>
            <a:r>
              <a:rPr lang="pt-BR" altLang="en-US" dirty="0"/>
              <a:t> the Person Do the Job?</a:t>
            </a:r>
            <a:endParaRPr lang="en-US" altLang="en-US" dirty="0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-233820" y="1896537"/>
            <a:ext cx="3276600" cy="361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200000"/>
              </a:lnSpc>
              <a:spcAft>
                <a:spcPct val="20000"/>
              </a:spcAft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Index</a:t>
            </a:r>
          </a:p>
          <a:p>
            <a:pPr algn="r" eaLnBrk="1" hangingPunct="1">
              <a:lnSpc>
                <a:spcPct val="200000"/>
              </a:lnSpc>
              <a:spcAft>
                <a:spcPct val="10000"/>
              </a:spcAft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Verbal Skill</a:t>
            </a:r>
          </a:p>
          <a:p>
            <a:pPr algn="r" eaLnBrk="1" hangingPunct="1">
              <a:lnSpc>
                <a:spcPct val="200000"/>
              </a:lnSpc>
              <a:spcAft>
                <a:spcPct val="10000"/>
              </a:spcAft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Verbal Reasoning</a:t>
            </a:r>
          </a:p>
          <a:p>
            <a:pPr algn="r" eaLnBrk="1" hangingPunct="1">
              <a:lnSpc>
                <a:spcPct val="200000"/>
              </a:lnSpc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Numerical Ability</a:t>
            </a:r>
          </a:p>
          <a:p>
            <a:pPr algn="r" eaLnBrk="1" hangingPunct="1">
              <a:lnSpc>
                <a:spcPct val="200000"/>
              </a:lnSpc>
              <a:defRPr/>
            </a:pPr>
            <a:r>
              <a:rPr lang="en-US" altLang="en-US" sz="2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Numeric Reasoning</a:t>
            </a: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7781468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726394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29" name="Rectangle 7"/>
          <p:cNvSpPr>
            <a:spLocks noChangeArrowheads="1"/>
          </p:cNvSpPr>
          <p:nvPr/>
        </p:nvSpPr>
        <p:spPr bwMode="auto">
          <a:xfrm>
            <a:off x="6746418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622889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1" name="Rectangle 9"/>
          <p:cNvSpPr>
            <a:spLocks noChangeArrowheads="1"/>
          </p:cNvSpPr>
          <p:nvPr/>
        </p:nvSpPr>
        <p:spPr bwMode="auto">
          <a:xfrm>
            <a:off x="5709780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2" name="Rectangle 10"/>
          <p:cNvSpPr>
            <a:spLocks noChangeArrowheads="1"/>
          </p:cNvSpPr>
          <p:nvPr/>
        </p:nvSpPr>
        <p:spPr bwMode="auto">
          <a:xfrm>
            <a:off x="5190668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467314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4" name="Rectangle 12"/>
          <p:cNvSpPr>
            <a:spLocks noChangeArrowheads="1"/>
          </p:cNvSpPr>
          <p:nvPr/>
        </p:nvSpPr>
        <p:spPr bwMode="auto">
          <a:xfrm>
            <a:off x="4155618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5" name="Rectangle 13"/>
          <p:cNvSpPr>
            <a:spLocks noChangeArrowheads="1"/>
          </p:cNvSpPr>
          <p:nvPr/>
        </p:nvSpPr>
        <p:spPr bwMode="auto">
          <a:xfrm>
            <a:off x="363809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6" name="Rectangle 14"/>
          <p:cNvSpPr>
            <a:spLocks noChangeArrowheads="1"/>
          </p:cNvSpPr>
          <p:nvPr/>
        </p:nvSpPr>
        <p:spPr bwMode="auto">
          <a:xfrm>
            <a:off x="3118980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37" name="Line 15"/>
          <p:cNvSpPr>
            <a:spLocks noChangeShapeType="1"/>
          </p:cNvSpPr>
          <p:nvPr/>
        </p:nvSpPr>
        <p:spPr bwMode="auto">
          <a:xfrm>
            <a:off x="3118980" y="2175080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38" name="Line 16"/>
          <p:cNvSpPr>
            <a:spLocks noChangeShapeType="1"/>
          </p:cNvSpPr>
          <p:nvPr/>
        </p:nvSpPr>
        <p:spPr bwMode="auto">
          <a:xfrm>
            <a:off x="3118980" y="2648023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39" name="Line 17"/>
          <p:cNvSpPr>
            <a:spLocks noChangeShapeType="1"/>
          </p:cNvSpPr>
          <p:nvPr/>
        </p:nvSpPr>
        <p:spPr bwMode="auto">
          <a:xfrm>
            <a:off x="3118980" y="2175080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0" name="Line 18"/>
          <p:cNvSpPr>
            <a:spLocks noChangeShapeType="1"/>
          </p:cNvSpPr>
          <p:nvPr/>
        </p:nvSpPr>
        <p:spPr bwMode="auto">
          <a:xfrm>
            <a:off x="363809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1" name="Line 19"/>
          <p:cNvSpPr>
            <a:spLocks noChangeShapeType="1"/>
          </p:cNvSpPr>
          <p:nvPr/>
        </p:nvSpPr>
        <p:spPr bwMode="auto">
          <a:xfrm>
            <a:off x="415561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2" name="Line 20"/>
          <p:cNvSpPr>
            <a:spLocks noChangeShapeType="1"/>
          </p:cNvSpPr>
          <p:nvPr/>
        </p:nvSpPr>
        <p:spPr bwMode="auto">
          <a:xfrm>
            <a:off x="467314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3" name="Line 21"/>
          <p:cNvSpPr>
            <a:spLocks noChangeShapeType="1"/>
          </p:cNvSpPr>
          <p:nvPr/>
        </p:nvSpPr>
        <p:spPr bwMode="auto">
          <a:xfrm>
            <a:off x="519066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4" name="Line 22"/>
          <p:cNvSpPr>
            <a:spLocks noChangeShapeType="1"/>
          </p:cNvSpPr>
          <p:nvPr/>
        </p:nvSpPr>
        <p:spPr bwMode="auto">
          <a:xfrm>
            <a:off x="5709780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5" name="Line 23"/>
          <p:cNvSpPr>
            <a:spLocks noChangeShapeType="1"/>
          </p:cNvSpPr>
          <p:nvPr/>
        </p:nvSpPr>
        <p:spPr bwMode="auto">
          <a:xfrm>
            <a:off x="622889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6" name="Line 24"/>
          <p:cNvSpPr>
            <a:spLocks noChangeShapeType="1"/>
          </p:cNvSpPr>
          <p:nvPr/>
        </p:nvSpPr>
        <p:spPr bwMode="auto">
          <a:xfrm>
            <a:off x="674641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7" name="Line 25"/>
          <p:cNvSpPr>
            <a:spLocks noChangeShapeType="1"/>
          </p:cNvSpPr>
          <p:nvPr/>
        </p:nvSpPr>
        <p:spPr bwMode="auto">
          <a:xfrm>
            <a:off x="726394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8" name="Line 26"/>
          <p:cNvSpPr>
            <a:spLocks noChangeShapeType="1"/>
          </p:cNvSpPr>
          <p:nvPr/>
        </p:nvSpPr>
        <p:spPr bwMode="auto">
          <a:xfrm>
            <a:off x="778146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49" name="Line 27"/>
          <p:cNvSpPr>
            <a:spLocks noChangeShapeType="1"/>
          </p:cNvSpPr>
          <p:nvPr/>
        </p:nvSpPr>
        <p:spPr bwMode="auto">
          <a:xfrm>
            <a:off x="8300580" y="2175080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50" name="Rectangle 28"/>
          <p:cNvSpPr>
            <a:spLocks noChangeArrowheads="1"/>
          </p:cNvSpPr>
          <p:nvPr/>
        </p:nvSpPr>
        <p:spPr bwMode="auto">
          <a:xfrm>
            <a:off x="7781468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1" name="Rectangle 29"/>
          <p:cNvSpPr>
            <a:spLocks noChangeArrowheads="1"/>
          </p:cNvSpPr>
          <p:nvPr/>
        </p:nvSpPr>
        <p:spPr bwMode="auto">
          <a:xfrm>
            <a:off x="726394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2" name="Rectangle 30"/>
          <p:cNvSpPr>
            <a:spLocks noChangeArrowheads="1"/>
          </p:cNvSpPr>
          <p:nvPr/>
        </p:nvSpPr>
        <p:spPr bwMode="auto">
          <a:xfrm>
            <a:off x="6746418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3" name="Rectangle 31"/>
          <p:cNvSpPr>
            <a:spLocks noChangeArrowheads="1"/>
          </p:cNvSpPr>
          <p:nvPr/>
        </p:nvSpPr>
        <p:spPr bwMode="auto">
          <a:xfrm>
            <a:off x="622889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4" name="Rectangle 32"/>
          <p:cNvSpPr>
            <a:spLocks noChangeArrowheads="1"/>
          </p:cNvSpPr>
          <p:nvPr/>
        </p:nvSpPr>
        <p:spPr bwMode="auto">
          <a:xfrm>
            <a:off x="5709780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5" name="Rectangle 33"/>
          <p:cNvSpPr>
            <a:spLocks noChangeArrowheads="1"/>
          </p:cNvSpPr>
          <p:nvPr/>
        </p:nvSpPr>
        <p:spPr bwMode="auto">
          <a:xfrm>
            <a:off x="5190668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6" name="Rectangle 34"/>
          <p:cNvSpPr>
            <a:spLocks noChangeArrowheads="1"/>
          </p:cNvSpPr>
          <p:nvPr/>
        </p:nvSpPr>
        <p:spPr bwMode="auto">
          <a:xfrm>
            <a:off x="467314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7" name="Rectangle 35"/>
          <p:cNvSpPr>
            <a:spLocks noChangeArrowheads="1"/>
          </p:cNvSpPr>
          <p:nvPr/>
        </p:nvSpPr>
        <p:spPr bwMode="auto">
          <a:xfrm>
            <a:off x="4155618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8" name="Rectangle 36"/>
          <p:cNvSpPr>
            <a:spLocks noChangeArrowheads="1"/>
          </p:cNvSpPr>
          <p:nvPr/>
        </p:nvSpPr>
        <p:spPr bwMode="auto">
          <a:xfrm>
            <a:off x="363809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59" name="Rectangle 37"/>
          <p:cNvSpPr>
            <a:spLocks noChangeArrowheads="1"/>
          </p:cNvSpPr>
          <p:nvPr/>
        </p:nvSpPr>
        <p:spPr bwMode="auto">
          <a:xfrm>
            <a:off x="3118980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60" name="Line 38"/>
          <p:cNvSpPr>
            <a:spLocks noChangeShapeType="1"/>
          </p:cNvSpPr>
          <p:nvPr/>
        </p:nvSpPr>
        <p:spPr bwMode="auto">
          <a:xfrm>
            <a:off x="3118980" y="2871438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1" name="Line 39"/>
          <p:cNvSpPr>
            <a:spLocks noChangeShapeType="1"/>
          </p:cNvSpPr>
          <p:nvPr/>
        </p:nvSpPr>
        <p:spPr bwMode="auto">
          <a:xfrm>
            <a:off x="3118980" y="3344381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2" name="Line 40"/>
          <p:cNvSpPr>
            <a:spLocks noChangeShapeType="1"/>
          </p:cNvSpPr>
          <p:nvPr/>
        </p:nvSpPr>
        <p:spPr bwMode="auto">
          <a:xfrm>
            <a:off x="3118980" y="2871438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3" name="Line 41"/>
          <p:cNvSpPr>
            <a:spLocks noChangeShapeType="1"/>
          </p:cNvSpPr>
          <p:nvPr/>
        </p:nvSpPr>
        <p:spPr bwMode="auto">
          <a:xfrm>
            <a:off x="363809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4" name="Line 42"/>
          <p:cNvSpPr>
            <a:spLocks noChangeShapeType="1"/>
          </p:cNvSpPr>
          <p:nvPr/>
        </p:nvSpPr>
        <p:spPr bwMode="auto">
          <a:xfrm>
            <a:off x="415561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5" name="Line 43"/>
          <p:cNvSpPr>
            <a:spLocks noChangeShapeType="1"/>
          </p:cNvSpPr>
          <p:nvPr/>
        </p:nvSpPr>
        <p:spPr bwMode="auto">
          <a:xfrm>
            <a:off x="467314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6" name="Line 44"/>
          <p:cNvSpPr>
            <a:spLocks noChangeShapeType="1"/>
          </p:cNvSpPr>
          <p:nvPr/>
        </p:nvSpPr>
        <p:spPr bwMode="auto">
          <a:xfrm>
            <a:off x="519066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7" name="Line 45"/>
          <p:cNvSpPr>
            <a:spLocks noChangeShapeType="1"/>
          </p:cNvSpPr>
          <p:nvPr/>
        </p:nvSpPr>
        <p:spPr bwMode="auto">
          <a:xfrm>
            <a:off x="5709780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8" name="Line 46"/>
          <p:cNvSpPr>
            <a:spLocks noChangeShapeType="1"/>
          </p:cNvSpPr>
          <p:nvPr/>
        </p:nvSpPr>
        <p:spPr bwMode="auto">
          <a:xfrm>
            <a:off x="622889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69" name="Line 47"/>
          <p:cNvSpPr>
            <a:spLocks noChangeShapeType="1"/>
          </p:cNvSpPr>
          <p:nvPr/>
        </p:nvSpPr>
        <p:spPr bwMode="auto">
          <a:xfrm>
            <a:off x="674641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70" name="Line 48"/>
          <p:cNvSpPr>
            <a:spLocks noChangeShapeType="1"/>
          </p:cNvSpPr>
          <p:nvPr/>
        </p:nvSpPr>
        <p:spPr bwMode="auto">
          <a:xfrm>
            <a:off x="726394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71" name="Line 49"/>
          <p:cNvSpPr>
            <a:spLocks noChangeShapeType="1"/>
          </p:cNvSpPr>
          <p:nvPr/>
        </p:nvSpPr>
        <p:spPr bwMode="auto">
          <a:xfrm>
            <a:off x="778146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72" name="Line 50"/>
          <p:cNvSpPr>
            <a:spLocks noChangeShapeType="1"/>
          </p:cNvSpPr>
          <p:nvPr/>
        </p:nvSpPr>
        <p:spPr bwMode="auto">
          <a:xfrm>
            <a:off x="8300580" y="2871438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73" name="Rectangle 51"/>
          <p:cNvSpPr>
            <a:spLocks noChangeArrowheads="1"/>
          </p:cNvSpPr>
          <p:nvPr/>
        </p:nvSpPr>
        <p:spPr bwMode="auto">
          <a:xfrm>
            <a:off x="7781468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4" name="Rectangle 52"/>
          <p:cNvSpPr>
            <a:spLocks noChangeArrowheads="1"/>
          </p:cNvSpPr>
          <p:nvPr/>
        </p:nvSpPr>
        <p:spPr bwMode="auto">
          <a:xfrm>
            <a:off x="726394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5" name="Rectangle 53"/>
          <p:cNvSpPr>
            <a:spLocks noChangeArrowheads="1"/>
          </p:cNvSpPr>
          <p:nvPr/>
        </p:nvSpPr>
        <p:spPr bwMode="auto">
          <a:xfrm>
            <a:off x="6746418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6" name="Rectangle 54"/>
          <p:cNvSpPr>
            <a:spLocks noChangeArrowheads="1"/>
          </p:cNvSpPr>
          <p:nvPr/>
        </p:nvSpPr>
        <p:spPr bwMode="auto">
          <a:xfrm>
            <a:off x="622889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7" name="Rectangle 55"/>
          <p:cNvSpPr>
            <a:spLocks noChangeArrowheads="1"/>
          </p:cNvSpPr>
          <p:nvPr/>
        </p:nvSpPr>
        <p:spPr bwMode="auto">
          <a:xfrm>
            <a:off x="5709780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8" name="Rectangle 56"/>
          <p:cNvSpPr>
            <a:spLocks noChangeArrowheads="1"/>
          </p:cNvSpPr>
          <p:nvPr/>
        </p:nvSpPr>
        <p:spPr bwMode="auto">
          <a:xfrm>
            <a:off x="5190668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79" name="Rectangle 57"/>
          <p:cNvSpPr>
            <a:spLocks noChangeArrowheads="1"/>
          </p:cNvSpPr>
          <p:nvPr/>
        </p:nvSpPr>
        <p:spPr bwMode="auto">
          <a:xfrm>
            <a:off x="467314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80" name="Rectangle 58"/>
          <p:cNvSpPr>
            <a:spLocks noChangeArrowheads="1"/>
          </p:cNvSpPr>
          <p:nvPr/>
        </p:nvSpPr>
        <p:spPr bwMode="auto">
          <a:xfrm>
            <a:off x="4155618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81" name="Rectangle 59"/>
          <p:cNvSpPr>
            <a:spLocks noChangeArrowheads="1"/>
          </p:cNvSpPr>
          <p:nvPr/>
        </p:nvSpPr>
        <p:spPr bwMode="auto">
          <a:xfrm>
            <a:off x="363809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82" name="Rectangle 60"/>
          <p:cNvSpPr>
            <a:spLocks noChangeArrowheads="1"/>
          </p:cNvSpPr>
          <p:nvPr/>
        </p:nvSpPr>
        <p:spPr bwMode="auto">
          <a:xfrm>
            <a:off x="3118980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83" name="Line 61"/>
          <p:cNvSpPr>
            <a:spLocks noChangeShapeType="1"/>
          </p:cNvSpPr>
          <p:nvPr/>
        </p:nvSpPr>
        <p:spPr bwMode="auto">
          <a:xfrm>
            <a:off x="3118980" y="3567795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4" name="Line 62"/>
          <p:cNvSpPr>
            <a:spLocks noChangeShapeType="1"/>
          </p:cNvSpPr>
          <p:nvPr/>
        </p:nvSpPr>
        <p:spPr bwMode="auto">
          <a:xfrm>
            <a:off x="3118980" y="4040738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5" name="Line 63"/>
          <p:cNvSpPr>
            <a:spLocks noChangeShapeType="1"/>
          </p:cNvSpPr>
          <p:nvPr/>
        </p:nvSpPr>
        <p:spPr bwMode="auto">
          <a:xfrm>
            <a:off x="3118980" y="3567795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6" name="Line 64"/>
          <p:cNvSpPr>
            <a:spLocks noChangeShapeType="1"/>
          </p:cNvSpPr>
          <p:nvPr/>
        </p:nvSpPr>
        <p:spPr bwMode="auto">
          <a:xfrm>
            <a:off x="363809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7" name="Line 65"/>
          <p:cNvSpPr>
            <a:spLocks noChangeShapeType="1"/>
          </p:cNvSpPr>
          <p:nvPr/>
        </p:nvSpPr>
        <p:spPr bwMode="auto">
          <a:xfrm>
            <a:off x="415561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8" name="Line 66"/>
          <p:cNvSpPr>
            <a:spLocks noChangeShapeType="1"/>
          </p:cNvSpPr>
          <p:nvPr/>
        </p:nvSpPr>
        <p:spPr bwMode="auto">
          <a:xfrm>
            <a:off x="467314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89" name="Line 67"/>
          <p:cNvSpPr>
            <a:spLocks noChangeShapeType="1"/>
          </p:cNvSpPr>
          <p:nvPr/>
        </p:nvSpPr>
        <p:spPr bwMode="auto">
          <a:xfrm>
            <a:off x="519066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0" name="Line 68"/>
          <p:cNvSpPr>
            <a:spLocks noChangeShapeType="1"/>
          </p:cNvSpPr>
          <p:nvPr/>
        </p:nvSpPr>
        <p:spPr bwMode="auto">
          <a:xfrm>
            <a:off x="5709780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1" name="Line 69"/>
          <p:cNvSpPr>
            <a:spLocks noChangeShapeType="1"/>
          </p:cNvSpPr>
          <p:nvPr/>
        </p:nvSpPr>
        <p:spPr bwMode="auto">
          <a:xfrm>
            <a:off x="622889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2" name="Line 70"/>
          <p:cNvSpPr>
            <a:spLocks noChangeShapeType="1"/>
          </p:cNvSpPr>
          <p:nvPr/>
        </p:nvSpPr>
        <p:spPr bwMode="auto">
          <a:xfrm>
            <a:off x="674641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3" name="Line 71"/>
          <p:cNvSpPr>
            <a:spLocks noChangeShapeType="1"/>
          </p:cNvSpPr>
          <p:nvPr/>
        </p:nvSpPr>
        <p:spPr bwMode="auto">
          <a:xfrm>
            <a:off x="726394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4" name="Line 72"/>
          <p:cNvSpPr>
            <a:spLocks noChangeShapeType="1"/>
          </p:cNvSpPr>
          <p:nvPr/>
        </p:nvSpPr>
        <p:spPr bwMode="auto">
          <a:xfrm>
            <a:off x="778146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5" name="Line 73"/>
          <p:cNvSpPr>
            <a:spLocks noChangeShapeType="1"/>
          </p:cNvSpPr>
          <p:nvPr/>
        </p:nvSpPr>
        <p:spPr bwMode="auto">
          <a:xfrm>
            <a:off x="8300580" y="3567795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96" name="Rectangle 74"/>
          <p:cNvSpPr>
            <a:spLocks noChangeArrowheads="1"/>
          </p:cNvSpPr>
          <p:nvPr/>
        </p:nvSpPr>
        <p:spPr bwMode="auto">
          <a:xfrm>
            <a:off x="7781468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97" name="Rectangle 75"/>
          <p:cNvSpPr>
            <a:spLocks noChangeArrowheads="1"/>
          </p:cNvSpPr>
          <p:nvPr/>
        </p:nvSpPr>
        <p:spPr bwMode="auto">
          <a:xfrm>
            <a:off x="726394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98" name="Rectangle 76"/>
          <p:cNvSpPr>
            <a:spLocks noChangeArrowheads="1"/>
          </p:cNvSpPr>
          <p:nvPr/>
        </p:nvSpPr>
        <p:spPr bwMode="auto">
          <a:xfrm>
            <a:off x="6746418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799" name="Rectangle 77"/>
          <p:cNvSpPr>
            <a:spLocks noChangeArrowheads="1"/>
          </p:cNvSpPr>
          <p:nvPr/>
        </p:nvSpPr>
        <p:spPr bwMode="auto">
          <a:xfrm>
            <a:off x="622889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0" name="Rectangle 78"/>
          <p:cNvSpPr>
            <a:spLocks noChangeArrowheads="1"/>
          </p:cNvSpPr>
          <p:nvPr/>
        </p:nvSpPr>
        <p:spPr bwMode="auto">
          <a:xfrm>
            <a:off x="5709780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1" name="Rectangle 79"/>
          <p:cNvSpPr>
            <a:spLocks noChangeArrowheads="1"/>
          </p:cNvSpPr>
          <p:nvPr/>
        </p:nvSpPr>
        <p:spPr bwMode="auto">
          <a:xfrm>
            <a:off x="5190668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2" name="Rectangle 80"/>
          <p:cNvSpPr>
            <a:spLocks noChangeArrowheads="1"/>
          </p:cNvSpPr>
          <p:nvPr/>
        </p:nvSpPr>
        <p:spPr bwMode="auto">
          <a:xfrm>
            <a:off x="467314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3" name="Rectangle 81"/>
          <p:cNvSpPr>
            <a:spLocks noChangeArrowheads="1"/>
          </p:cNvSpPr>
          <p:nvPr/>
        </p:nvSpPr>
        <p:spPr bwMode="auto">
          <a:xfrm>
            <a:off x="4155618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4" name="Rectangle 82"/>
          <p:cNvSpPr>
            <a:spLocks noChangeArrowheads="1"/>
          </p:cNvSpPr>
          <p:nvPr/>
        </p:nvSpPr>
        <p:spPr bwMode="auto">
          <a:xfrm>
            <a:off x="363809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5" name="Rectangle 83"/>
          <p:cNvSpPr>
            <a:spLocks noChangeArrowheads="1"/>
          </p:cNvSpPr>
          <p:nvPr/>
        </p:nvSpPr>
        <p:spPr bwMode="auto">
          <a:xfrm>
            <a:off x="3118980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06" name="Line 84"/>
          <p:cNvSpPr>
            <a:spLocks noChangeShapeType="1"/>
          </p:cNvSpPr>
          <p:nvPr/>
        </p:nvSpPr>
        <p:spPr bwMode="auto">
          <a:xfrm>
            <a:off x="3118980" y="4264153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07" name="Line 85"/>
          <p:cNvSpPr>
            <a:spLocks noChangeShapeType="1"/>
          </p:cNvSpPr>
          <p:nvPr/>
        </p:nvSpPr>
        <p:spPr bwMode="auto">
          <a:xfrm>
            <a:off x="3118980" y="4737096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08" name="Line 86"/>
          <p:cNvSpPr>
            <a:spLocks noChangeShapeType="1"/>
          </p:cNvSpPr>
          <p:nvPr/>
        </p:nvSpPr>
        <p:spPr bwMode="auto">
          <a:xfrm>
            <a:off x="3118980" y="4264153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09" name="Line 87"/>
          <p:cNvSpPr>
            <a:spLocks noChangeShapeType="1"/>
          </p:cNvSpPr>
          <p:nvPr/>
        </p:nvSpPr>
        <p:spPr bwMode="auto">
          <a:xfrm>
            <a:off x="363809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0" name="Line 88"/>
          <p:cNvSpPr>
            <a:spLocks noChangeShapeType="1"/>
          </p:cNvSpPr>
          <p:nvPr/>
        </p:nvSpPr>
        <p:spPr bwMode="auto">
          <a:xfrm>
            <a:off x="415561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1" name="Line 89"/>
          <p:cNvSpPr>
            <a:spLocks noChangeShapeType="1"/>
          </p:cNvSpPr>
          <p:nvPr/>
        </p:nvSpPr>
        <p:spPr bwMode="auto">
          <a:xfrm>
            <a:off x="467314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2" name="Line 90"/>
          <p:cNvSpPr>
            <a:spLocks noChangeShapeType="1"/>
          </p:cNvSpPr>
          <p:nvPr/>
        </p:nvSpPr>
        <p:spPr bwMode="auto">
          <a:xfrm>
            <a:off x="519066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3" name="Line 91"/>
          <p:cNvSpPr>
            <a:spLocks noChangeShapeType="1"/>
          </p:cNvSpPr>
          <p:nvPr/>
        </p:nvSpPr>
        <p:spPr bwMode="auto">
          <a:xfrm>
            <a:off x="5709780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4" name="Line 92"/>
          <p:cNvSpPr>
            <a:spLocks noChangeShapeType="1"/>
          </p:cNvSpPr>
          <p:nvPr/>
        </p:nvSpPr>
        <p:spPr bwMode="auto">
          <a:xfrm>
            <a:off x="622889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5" name="Line 93"/>
          <p:cNvSpPr>
            <a:spLocks noChangeShapeType="1"/>
          </p:cNvSpPr>
          <p:nvPr/>
        </p:nvSpPr>
        <p:spPr bwMode="auto">
          <a:xfrm>
            <a:off x="674641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6" name="Line 94"/>
          <p:cNvSpPr>
            <a:spLocks noChangeShapeType="1"/>
          </p:cNvSpPr>
          <p:nvPr/>
        </p:nvSpPr>
        <p:spPr bwMode="auto">
          <a:xfrm>
            <a:off x="726394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7" name="Line 95"/>
          <p:cNvSpPr>
            <a:spLocks noChangeShapeType="1"/>
          </p:cNvSpPr>
          <p:nvPr/>
        </p:nvSpPr>
        <p:spPr bwMode="auto">
          <a:xfrm>
            <a:off x="778146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18" name="Line 96"/>
          <p:cNvSpPr>
            <a:spLocks noChangeShapeType="1"/>
          </p:cNvSpPr>
          <p:nvPr/>
        </p:nvSpPr>
        <p:spPr bwMode="auto">
          <a:xfrm>
            <a:off x="8300580" y="4264153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78977" name="Text Box 97"/>
          <p:cNvSpPr txBox="1">
            <a:spLocks noChangeArrowheads="1"/>
          </p:cNvSpPr>
          <p:nvPr/>
        </p:nvSpPr>
        <p:spPr bwMode="auto">
          <a:xfrm>
            <a:off x="3147555" y="1687630"/>
            <a:ext cx="5105400" cy="4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	2	3	4	5	6	7	8	9	10</a:t>
            </a:r>
            <a:endParaRPr lang="en-US" altLang="en-US" sz="20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0" name="Rectangle 98"/>
          <p:cNvSpPr>
            <a:spLocks noChangeArrowheads="1"/>
          </p:cNvSpPr>
          <p:nvPr/>
        </p:nvSpPr>
        <p:spPr bwMode="auto">
          <a:xfrm>
            <a:off x="7781468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1" name="Rectangle 99"/>
          <p:cNvSpPr>
            <a:spLocks noChangeArrowheads="1"/>
          </p:cNvSpPr>
          <p:nvPr/>
        </p:nvSpPr>
        <p:spPr bwMode="auto">
          <a:xfrm>
            <a:off x="726394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2" name="Rectangle 100"/>
          <p:cNvSpPr>
            <a:spLocks noChangeArrowheads="1"/>
          </p:cNvSpPr>
          <p:nvPr/>
        </p:nvSpPr>
        <p:spPr bwMode="auto">
          <a:xfrm>
            <a:off x="6746418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3" name="Rectangle 101"/>
          <p:cNvSpPr>
            <a:spLocks noChangeArrowheads="1"/>
          </p:cNvSpPr>
          <p:nvPr/>
        </p:nvSpPr>
        <p:spPr bwMode="auto">
          <a:xfrm>
            <a:off x="622889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4" name="Rectangle 102"/>
          <p:cNvSpPr>
            <a:spLocks noChangeArrowheads="1"/>
          </p:cNvSpPr>
          <p:nvPr/>
        </p:nvSpPr>
        <p:spPr bwMode="auto">
          <a:xfrm>
            <a:off x="5709780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5" name="Rectangle 103"/>
          <p:cNvSpPr>
            <a:spLocks noChangeArrowheads="1"/>
          </p:cNvSpPr>
          <p:nvPr/>
        </p:nvSpPr>
        <p:spPr bwMode="auto">
          <a:xfrm>
            <a:off x="5190668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6" name="Rectangle 104"/>
          <p:cNvSpPr>
            <a:spLocks noChangeArrowheads="1"/>
          </p:cNvSpPr>
          <p:nvPr/>
        </p:nvSpPr>
        <p:spPr bwMode="auto">
          <a:xfrm>
            <a:off x="467314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7" name="Rectangle 105"/>
          <p:cNvSpPr>
            <a:spLocks noChangeArrowheads="1"/>
          </p:cNvSpPr>
          <p:nvPr/>
        </p:nvSpPr>
        <p:spPr bwMode="auto">
          <a:xfrm>
            <a:off x="4155618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8" name="Rectangle 106"/>
          <p:cNvSpPr>
            <a:spLocks noChangeArrowheads="1"/>
          </p:cNvSpPr>
          <p:nvPr/>
        </p:nvSpPr>
        <p:spPr bwMode="auto">
          <a:xfrm>
            <a:off x="363809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29" name="Rectangle 107"/>
          <p:cNvSpPr>
            <a:spLocks noChangeArrowheads="1"/>
          </p:cNvSpPr>
          <p:nvPr/>
        </p:nvSpPr>
        <p:spPr bwMode="auto">
          <a:xfrm>
            <a:off x="3118980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830" name="Line 108"/>
          <p:cNvSpPr>
            <a:spLocks noChangeShapeType="1"/>
          </p:cNvSpPr>
          <p:nvPr/>
        </p:nvSpPr>
        <p:spPr bwMode="auto">
          <a:xfrm>
            <a:off x="3118980" y="4960511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1" name="Line 109"/>
          <p:cNvSpPr>
            <a:spLocks noChangeShapeType="1"/>
          </p:cNvSpPr>
          <p:nvPr/>
        </p:nvSpPr>
        <p:spPr bwMode="auto">
          <a:xfrm>
            <a:off x="3118980" y="5433454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2" name="Line 110"/>
          <p:cNvSpPr>
            <a:spLocks noChangeShapeType="1"/>
          </p:cNvSpPr>
          <p:nvPr/>
        </p:nvSpPr>
        <p:spPr bwMode="auto">
          <a:xfrm>
            <a:off x="3118980" y="4960511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3" name="Line 111"/>
          <p:cNvSpPr>
            <a:spLocks noChangeShapeType="1"/>
          </p:cNvSpPr>
          <p:nvPr/>
        </p:nvSpPr>
        <p:spPr bwMode="auto">
          <a:xfrm>
            <a:off x="363809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4" name="Line 112"/>
          <p:cNvSpPr>
            <a:spLocks noChangeShapeType="1"/>
          </p:cNvSpPr>
          <p:nvPr/>
        </p:nvSpPr>
        <p:spPr bwMode="auto">
          <a:xfrm>
            <a:off x="415561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5" name="Line 113"/>
          <p:cNvSpPr>
            <a:spLocks noChangeShapeType="1"/>
          </p:cNvSpPr>
          <p:nvPr/>
        </p:nvSpPr>
        <p:spPr bwMode="auto">
          <a:xfrm>
            <a:off x="467314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6" name="Line 114"/>
          <p:cNvSpPr>
            <a:spLocks noChangeShapeType="1"/>
          </p:cNvSpPr>
          <p:nvPr/>
        </p:nvSpPr>
        <p:spPr bwMode="auto">
          <a:xfrm>
            <a:off x="519066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7" name="Line 115"/>
          <p:cNvSpPr>
            <a:spLocks noChangeShapeType="1"/>
          </p:cNvSpPr>
          <p:nvPr/>
        </p:nvSpPr>
        <p:spPr bwMode="auto">
          <a:xfrm>
            <a:off x="5709780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8" name="Line 116"/>
          <p:cNvSpPr>
            <a:spLocks noChangeShapeType="1"/>
          </p:cNvSpPr>
          <p:nvPr/>
        </p:nvSpPr>
        <p:spPr bwMode="auto">
          <a:xfrm>
            <a:off x="622889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39" name="Line 117"/>
          <p:cNvSpPr>
            <a:spLocks noChangeShapeType="1"/>
          </p:cNvSpPr>
          <p:nvPr/>
        </p:nvSpPr>
        <p:spPr bwMode="auto">
          <a:xfrm>
            <a:off x="674641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40" name="Line 118"/>
          <p:cNvSpPr>
            <a:spLocks noChangeShapeType="1"/>
          </p:cNvSpPr>
          <p:nvPr/>
        </p:nvSpPr>
        <p:spPr bwMode="auto">
          <a:xfrm>
            <a:off x="726394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41" name="Line 119"/>
          <p:cNvSpPr>
            <a:spLocks noChangeShapeType="1"/>
          </p:cNvSpPr>
          <p:nvPr/>
        </p:nvSpPr>
        <p:spPr bwMode="auto">
          <a:xfrm>
            <a:off x="778146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842" name="Line 120"/>
          <p:cNvSpPr>
            <a:spLocks noChangeShapeType="1"/>
          </p:cNvSpPr>
          <p:nvPr/>
        </p:nvSpPr>
        <p:spPr bwMode="auto">
          <a:xfrm>
            <a:off x="8300580" y="4960511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30725" name="Text Box 121"/>
          <p:cNvSpPr txBox="1">
            <a:spLocks noChangeArrowheads="1"/>
          </p:cNvSpPr>
          <p:nvPr/>
        </p:nvSpPr>
        <p:spPr bwMode="auto">
          <a:xfrm>
            <a:off x="2947790" y="1133605"/>
            <a:ext cx="5534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defRPr/>
            </a:pPr>
            <a:r>
              <a:rPr lang="en-US" altLang="en-US" sz="3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Thinking Style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0" y="225437"/>
            <a:ext cx="1342768" cy="914400"/>
          </a:xfrm>
          <a:prstGeom prst="rect">
            <a:avLst/>
          </a:prstGeom>
          <a:solidFill>
            <a:schemeClr val="accent1"/>
          </a:solidFill>
        </p:spPr>
        <p:txBody>
          <a:bodyPr wrap="none" lIns="182880" tIns="0" bIns="0" anchor="ctr" anchorCtr="0">
            <a:noAutofit/>
          </a:bodyPr>
          <a:lstStyle/>
          <a:p>
            <a:pPr algn="r"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Can</a:t>
            </a:r>
            <a:endParaRPr lang="pt-BR" altLang="en-US" sz="2800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>
                <a:solidFill>
                  <a:schemeClr val="accent4"/>
                </a:solidFill>
              </a:rPr>
              <a:t>WILL</a:t>
            </a:r>
            <a:r>
              <a:rPr lang="pt-BR" altLang="en-US" dirty="0"/>
              <a:t> the Person Do the Job?</a:t>
            </a:r>
            <a:endParaRPr lang="en-US" altLang="en-US" dirty="0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-210832" y="1953016"/>
            <a:ext cx="3276600" cy="42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Enterprising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Financial/Administrative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Service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Mechanical</a:t>
            </a:r>
          </a:p>
          <a:p>
            <a:pPr algn="r" eaLnBrk="1" hangingPunct="1">
              <a:lnSpc>
                <a:spcPct val="200000"/>
              </a:lnSpc>
              <a:spcAft>
                <a:spcPts val="700"/>
              </a:spcAft>
            </a:pPr>
            <a:r>
              <a:rPr lang="pt-BR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Creative</a:t>
            </a:r>
            <a:endParaRPr lang="en-US" altLang="en-US" sz="200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7" name="Rectangle 5"/>
          <p:cNvSpPr>
            <a:spLocks noChangeArrowheads="1"/>
          </p:cNvSpPr>
          <p:nvPr/>
        </p:nvSpPr>
        <p:spPr bwMode="auto">
          <a:xfrm>
            <a:off x="7781468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8" name="Rectangle 6"/>
          <p:cNvSpPr>
            <a:spLocks noChangeArrowheads="1"/>
          </p:cNvSpPr>
          <p:nvPr/>
        </p:nvSpPr>
        <p:spPr bwMode="auto">
          <a:xfrm>
            <a:off x="726394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9" name="Rectangle 7"/>
          <p:cNvSpPr>
            <a:spLocks noChangeArrowheads="1"/>
          </p:cNvSpPr>
          <p:nvPr/>
        </p:nvSpPr>
        <p:spPr bwMode="auto">
          <a:xfrm>
            <a:off x="6746418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0" name="Rectangle 8"/>
          <p:cNvSpPr>
            <a:spLocks noChangeArrowheads="1"/>
          </p:cNvSpPr>
          <p:nvPr/>
        </p:nvSpPr>
        <p:spPr bwMode="auto">
          <a:xfrm>
            <a:off x="622889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1" name="Rectangle 9"/>
          <p:cNvSpPr>
            <a:spLocks noChangeArrowheads="1"/>
          </p:cNvSpPr>
          <p:nvPr/>
        </p:nvSpPr>
        <p:spPr bwMode="auto">
          <a:xfrm>
            <a:off x="5709780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2" name="Rectangle 10"/>
          <p:cNvSpPr>
            <a:spLocks noChangeArrowheads="1"/>
          </p:cNvSpPr>
          <p:nvPr/>
        </p:nvSpPr>
        <p:spPr bwMode="auto">
          <a:xfrm>
            <a:off x="5190668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3" name="Rectangle 11"/>
          <p:cNvSpPr>
            <a:spLocks noChangeArrowheads="1"/>
          </p:cNvSpPr>
          <p:nvPr/>
        </p:nvSpPr>
        <p:spPr bwMode="auto">
          <a:xfrm>
            <a:off x="467314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4" name="Rectangle 12"/>
          <p:cNvSpPr>
            <a:spLocks noChangeArrowheads="1"/>
          </p:cNvSpPr>
          <p:nvPr/>
        </p:nvSpPr>
        <p:spPr bwMode="auto">
          <a:xfrm>
            <a:off x="4155618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5" name="Rectangle 13"/>
          <p:cNvSpPr>
            <a:spLocks noChangeArrowheads="1"/>
          </p:cNvSpPr>
          <p:nvPr/>
        </p:nvSpPr>
        <p:spPr bwMode="auto">
          <a:xfrm>
            <a:off x="3638093" y="2175080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6" name="Rectangle 14"/>
          <p:cNvSpPr>
            <a:spLocks noChangeArrowheads="1"/>
          </p:cNvSpPr>
          <p:nvPr/>
        </p:nvSpPr>
        <p:spPr bwMode="auto">
          <a:xfrm>
            <a:off x="3118980" y="2175080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3118980" y="2175080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58" name="Line 16"/>
          <p:cNvSpPr>
            <a:spLocks noChangeShapeType="1"/>
          </p:cNvSpPr>
          <p:nvPr/>
        </p:nvSpPr>
        <p:spPr bwMode="auto">
          <a:xfrm>
            <a:off x="3118980" y="2648023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59" name="Line 17"/>
          <p:cNvSpPr>
            <a:spLocks noChangeShapeType="1"/>
          </p:cNvSpPr>
          <p:nvPr/>
        </p:nvSpPr>
        <p:spPr bwMode="auto">
          <a:xfrm>
            <a:off x="3118980" y="2175080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>
            <a:off x="363809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>
            <a:off x="415561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>
            <a:off x="467314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3" name="Line 21"/>
          <p:cNvSpPr>
            <a:spLocks noChangeShapeType="1"/>
          </p:cNvSpPr>
          <p:nvPr/>
        </p:nvSpPr>
        <p:spPr bwMode="auto">
          <a:xfrm>
            <a:off x="519066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4" name="Line 22"/>
          <p:cNvSpPr>
            <a:spLocks noChangeShapeType="1"/>
          </p:cNvSpPr>
          <p:nvPr/>
        </p:nvSpPr>
        <p:spPr bwMode="auto">
          <a:xfrm>
            <a:off x="5709780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5" name="Line 23"/>
          <p:cNvSpPr>
            <a:spLocks noChangeShapeType="1"/>
          </p:cNvSpPr>
          <p:nvPr/>
        </p:nvSpPr>
        <p:spPr bwMode="auto">
          <a:xfrm>
            <a:off x="622889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6" name="Line 24"/>
          <p:cNvSpPr>
            <a:spLocks noChangeShapeType="1"/>
          </p:cNvSpPr>
          <p:nvPr/>
        </p:nvSpPr>
        <p:spPr bwMode="auto">
          <a:xfrm>
            <a:off x="674641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7" name="Line 25"/>
          <p:cNvSpPr>
            <a:spLocks noChangeShapeType="1"/>
          </p:cNvSpPr>
          <p:nvPr/>
        </p:nvSpPr>
        <p:spPr bwMode="auto">
          <a:xfrm>
            <a:off x="7263943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8" name="Line 26"/>
          <p:cNvSpPr>
            <a:spLocks noChangeShapeType="1"/>
          </p:cNvSpPr>
          <p:nvPr/>
        </p:nvSpPr>
        <p:spPr bwMode="auto">
          <a:xfrm>
            <a:off x="7781468" y="2175080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69" name="Line 27"/>
          <p:cNvSpPr>
            <a:spLocks noChangeShapeType="1"/>
          </p:cNvSpPr>
          <p:nvPr/>
        </p:nvSpPr>
        <p:spPr bwMode="auto">
          <a:xfrm>
            <a:off x="8300580" y="2175080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70" name="Rectangle 28"/>
          <p:cNvSpPr>
            <a:spLocks noChangeArrowheads="1"/>
          </p:cNvSpPr>
          <p:nvPr/>
        </p:nvSpPr>
        <p:spPr bwMode="auto">
          <a:xfrm>
            <a:off x="7781468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1" name="Rectangle 29"/>
          <p:cNvSpPr>
            <a:spLocks noChangeArrowheads="1"/>
          </p:cNvSpPr>
          <p:nvPr/>
        </p:nvSpPr>
        <p:spPr bwMode="auto">
          <a:xfrm>
            <a:off x="726394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2" name="Rectangle 30"/>
          <p:cNvSpPr>
            <a:spLocks noChangeArrowheads="1"/>
          </p:cNvSpPr>
          <p:nvPr/>
        </p:nvSpPr>
        <p:spPr bwMode="auto">
          <a:xfrm>
            <a:off x="6746418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3" name="Rectangle 31"/>
          <p:cNvSpPr>
            <a:spLocks noChangeArrowheads="1"/>
          </p:cNvSpPr>
          <p:nvPr/>
        </p:nvSpPr>
        <p:spPr bwMode="auto">
          <a:xfrm>
            <a:off x="622889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4" name="Rectangle 32"/>
          <p:cNvSpPr>
            <a:spLocks noChangeArrowheads="1"/>
          </p:cNvSpPr>
          <p:nvPr/>
        </p:nvSpPr>
        <p:spPr bwMode="auto">
          <a:xfrm>
            <a:off x="5709780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5" name="Rectangle 33"/>
          <p:cNvSpPr>
            <a:spLocks noChangeArrowheads="1"/>
          </p:cNvSpPr>
          <p:nvPr/>
        </p:nvSpPr>
        <p:spPr bwMode="auto">
          <a:xfrm>
            <a:off x="5190668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6" name="Rectangle 34"/>
          <p:cNvSpPr>
            <a:spLocks noChangeArrowheads="1"/>
          </p:cNvSpPr>
          <p:nvPr/>
        </p:nvSpPr>
        <p:spPr bwMode="auto">
          <a:xfrm>
            <a:off x="467314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Rectangle 35"/>
          <p:cNvSpPr>
            <a:spLocks noChangeArrowheads="1"/>
          </p:cNvSpPr>
          <p:nvPr/>
        </p:nvSpPr>
        <p:spPr bwMode="auto">
          <a:xfrm>
            <a:off x="4155618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Rectangle 36"/>
          <p:cNvSpPr>
            <a:spLocks noChangeArrowheads="1"/>
          </p:cNvSpPr>
          <p:nvPr/>
        </p:nvSpPr>
        <p:spPr bwMode="auto">
          <a:xfrm>
            <a:off x="3638093" y="2871438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9" name="Rectangle 37"/>
          <p:cNvSpPr>
            <a:spLocks noChangeArrowheads="1"/>
          </p:cNvSpPr>
          <p:nvPr/>
        </p:nvSpPr>
        <p:spPr bwMode="auto">
          <a:xfrm>
            <a:off x="3118980" y="2871438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0" name="Line 38"/>
          <p:cNvSpPr>
            <a:spLocks noChangeShapeType="1"/>
          </p:cNvSpPr>
          <p:nvPr/>
        </p:nvSpPr>
        <p:spPr bwMode="auto">
          <a:xfrm>
            <a:off x="3118980" y="2871438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1" name="Line 39"/>
          <p:cNvSpPr>
            <a:spLocks noChangeShapeType="1"/>
          </p:cNvSpPr>
          <p:nvPr/>
        </p:nvSpPr>
        <p:spPr bwMode="auto">
          <a:xfrm>
            <a:off x="3118980" y="3344381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2" name="Line 40"/>
          <p:cNvSpPr>
            <a:spLocks noChangeShapeType="1"/>
          </p:cNvSpPr>
          <p:nvPr/>
        </p:nvSpPr>
        <p:spPr bwMode="auto">
          <a:xfrm>
            <a:off x="3118980" y="2871438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3" name="Line 41"/>
          <p:cNvSpPr>
            <a:spLocks noChangeShapeType="1"/>
          </p:cNvSpPr>
          <p:nvPr/>
        </p:nvSpPr>
        <p:spPr bwMode="auto">
          <a:xfrm>
            <a:off x="363809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4" name="Line 42"/>
          <p:cNvSpPr>
            <a:spLocks noChangeShapeType="1"/>
          </p:cNvSpPr>
          <p:nvPr/>
        </p:nvSpPr>
        <p:spPr bwMode="auto">
          <a:xfrm>
            <a:off x="415561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5" name="Line 43"/>
          <p:cNvSpPr>
            <a:spLocks noChangeShapeType="1"/>
          </p:cNvSpPr>
          <p:nvPr/>
        </p:nvSpPr>
        <p:spPr bwMode="auto">
          <a:xfrm>
            <a:off x="467314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6" name="Line 44"/>
          <p:cNvSpPr>
            <a:spLocks noChangeShapeType="1"/>
          </p:cNvSpPr>
          <p:nvPr/>
        </p:nvSpPr>
        <p:spPr bwMode="auto">
          <a:xfrm>
            <a:off x="519066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7" name="Line 45"/>
          <p:cNvSpPr>
            <a:spLocks noChangeShapeType="1"/>
          </p:cNvSpPr>
          <p:nvPr/>
        </p:nvSpPr>
        <p:spPr bwMode="auto">
          <a:xfrm>
            <a:off x="5709780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8" name="Line 46"/>
          <p:cNvSpPr>
            <a:spLocks noChangeShapeType="1"/>
          </p:cNvSpPr>
          <p:nvPr/>
        </p:nvSpPr>
        <p:spPr bwMode="auto">
          <a:xfrm>
            <a:off x="622889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89" name="Line 47"/>
          <p:cNvSpPr>
            <a:spLocks noChangeShapeType="1"/>
          </p:cNvSpPr>
          <p:nvPr/>
        </p:nvSpPr>
        <p:spPr bwMode="auto">
          <a:xfrm>
            <a:off x="674641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90" name="Line 48"/>
          <p:cNvSpPr>
            <a:spLocks noChangeShapeType="1"/>
          </p:cNvSpPr>
          <p:nvPr/>
        </p:nvSpPr>
        <p:spPr bwMode="auto">
          <a:xfrm>
            <a:off x="7263943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91" name="Line 49"/>
          <p:cNvSpPr>
            <a:spLocks noChangeShapeType="1"/>
          </p:cNvSpPr>
          <p:nvPr/>
        </p:nvSpPr>
        <p:spPr bwMode="auto">
          <a:xfrm>
            <a:off x="7781468" y="2871438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92" name="Line 50"/>
          <p:cNvSpPr>
            <a:spLocks noChangeShapeType="1"/>
          </p:cNvSpPr>
          <p:nvPr/>
        </p:nvSpPr>
        <p:spPr bwMode="auto">
          <a:xfrm>
            <a:off x="8300580" y="2871438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93" name="Rectangle 51"/>
          <p:cNvSpPr>
            <a:spLocks noChangeArrowheads="1"/>
          </p:cNvSpPr>
          <p:nvPr/>
        </p:nvSpPr>
        <p:spPr bwMode="auto">
          <a:xfrm>
            <a:off x="7781468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4" name="Rectangle 52"/>
          <p:cNvSpPr>
            <a:spLocks noChangeArrowheads="1"/>
          </p:cNvSpPr>
          <p:nvPr/>
        </p:nvSpPr>
        <p:spPr bwMode="auto">
          <a:xfrm>
            <a:off x="726394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5" name="Rectangle 53"/>
          <p:cNvSpPr>
            <a:spLocks noChangeArrowheads="1"/>
          </p:cNvSpPr>
          <p:nvPr/>
        </p:nvSpPr>
        <p:spPr bwMode="auto">
          <a:xfrm>
            <a:off x="6746418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6" name="Rectangle 54"/>
          <p:cNvSpPr>
            <a:spLocks noChangeArrowheads="1"/>
          </p:cNvSpPr>
          <p:nvPr/>
        </p:nvSpPr>
        <p:spPr bwMode="auto">
          <a:xfrm>
            <a:off x="622889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7" name="Rectangle 55"/>
          <p:cNvSpPr>
            <a:spLocks noChangeArrowheads="1"/>
          </p:cNvSpPr>
          <p:nvPr/>
        </p:nvSpPr>
        <p:spPr bwMode="auto">
          <a:xfrm>
            <a:off x="5709780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8" name="Rectangle 56"/>
          <p:cNvSpPr>
            <a:spLocks noChangeArrowheads="1"/>
          </p:cNvSpPr>
          <p:nvPr/>
        </p:nvSpPr>
        <p:spPr bwMode="auto">
          <a:xfrm>
            <a:off x="5190668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9" name="Rectangle 57"/>
          <p:cNvSpPr>
            <a:spLocks noChangeArrowheads="1"/>
          </p:cNvSpPr>
          <p:nvPr/>
        </p:nvSpPr>
        <p:spPr bwMode="auto">
          <a:xfrm>
            <a:off x="467314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0" name="Rectangle 58"/>
          <p:cNvSpPr>
            <a:spLocks noChangeArrowheads="1"/>
          </p:cNvSpPr>
          <p:nvPr/>
        </p:nvSpPr>
        <p:spPr bwMode="auto">
          <a:xfrm>
            <a:off x="4155618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1" name="Rectangle 59"/>
          <p:cNvSpPr>
            <a:spLocks noChangeArrowheads="1"/>
          </p:cNvSpPr>
          <p:nvPr/>
        </p:nvSpPr>
        <p:spPr bwMode="auto">
          <a:xfrm>
            <a:off x="3638093" y="3567795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2" name="Rectangle 60"/>
          <p:cNvSpPr>
            <a:spLocks noChangeArrowheads="1"/>
          </p:cNvSpPr>
          <p:nvPr/>
        </p:nvSpPr>
        <p:spPr bwMode="auto">
          <a:xfrm>
            <a:off x="3118980" y="3567795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3" name="Line 61"/>
          <p:cNvSpPr>
            <a:spLocks noChangeShapeType="1"/>
          </p:cNvSpPr>
          <p:nvPr/>
        </p:nvSpPr>
        <p:spPr bwMode="auto">
          <a:xfrm>
            <a:off x="3118980" y="3567795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4" name="Line 62"/>
          <p:cNvSpPr>
            <a:spLocks noChangeShapeType="1"/>
          </p:cNvSpPr>
          <p:nvPr/>
        </p:nvSpPr>
        <p:spPr bwMode="auto">
          <a:xfrm>
            <a:off x="3118980" y="4040738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5" name="Line 63"/>
          <p:cNvSpPr>
            <a:spLocks noChangeShapeType="1"/>
          </p:cNvSpPr>
          <p:nvPr/>
        </p:nvSpPr>
        <p:spPr bwMode="auto">
          <a:xfrm>
            <a:off x="3118980" y="3567795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6" name="Line 64"/>
          <p:cNvSpPr>
            <a:spLocks noChangeShapeType="1"/>
          </p:cNvSpPr>
          <p:nvPr/>
        </p:nvSpPr>
        <p:spPr bwMode="auto">
          <a:xfrm>
            <a:off x="363809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7" name="Line 65"/>
          <p:cNvSpPr>
            <a:spLocks noChangeShapeType="1"/>
          </p:cNvSpPr>
          <p:nvPr/>
        </p:nvSpPr>
        <p:spPr bwMode="auto">
          <a:xfrm>
            <a:off x="415561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8" name="Line 66"/>
          <p:cNvSpPr>
            <a:spLocks noChangeShapeType="1"/>
          </p:cNvSpPr>
          <p:nvPr/>
        </p:nvSpPr>
        <p:spPr bwMode="auto">
          <a:xfrm>
            <a:off x="467314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09" name="Line 67"/>
          <p:cNvSpPr>
            <a:spLocks noChangeShapeType="1"/>
          </p:cNvSpPr>
          <p:nvPr/>
        </p:nvSpPr>
        <p:spPr bwMode="auto">
          <a:xfrm>
            <a:off x="519066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0" name="Line 68"/>
          <p:cNvSpPr>
            <a:spLocks noChangeShapeType="1"/>
          </p:cNvSpPr>
          <p:nvPr/>
        </p:nvSpPr>
        <p:spPr bwMode="auto">
          <a:xfrm>
            <a:off x="5709780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1" name="Line 69"/>
          <p:cNvSpPr>
            <a:spLocks noChangeShapeType="1"/>
          </p:cNvSpPr>
          <p:nvPr/>
        </p:nvSpPr>
        <p:spPr bwMode="auto">
          <a:xfrm>
            <a:off x="622889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2" name="Line 70"/>
          <p:cNvSpPr>
            <a:spLocks noChangeShapeType="1"/>
          </p:cNvSpPr>
          <p:nvPr/>
        </p:nvSpPr>
        <p:spPr bwMode="auto">
          <a:xfrm>
            <a:off x="674641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3" name="Line 71"/>
          <p:cNvSpPr>
            <a:spLocks noChangeShapeType="1"/>
          </p:cNvSpPr>
          <p:nvPr/>
        </p:nvSpPr>
        <p:spPr bwMode="auto">
          <a:xfrm>
            <a:off x="7263943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4" name="Line 72"/>
          <p:cNvSpPr>
            <a:spLocks noChangeShapeType="1"/>
          </p:cNvSpPr>
          <p:nvPr/>
        </p:nvSpPr>
        <p:spPr bwMode="auto">
          <a:xfrm>
            <a:off x="7781468" y="3567795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5" name="Line 73"/>
          <p:cNvSpPr>
            <a:spLocks noChangeShapeType="1"/>
          </p:cNvSpPr>
          <p:nvPr/>
        </p:nvSpPr>
        <p:spPr bwMode="auto">
          <a:xfrm>
            <a:off x="8300580" y="3567795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16" name="Rectangle 74"/>
          <p:cNvSpPr>
            <a:spLocks noChangeArrowheads="1"/>
          </p:cNvSpPr>
          <p:nvPr/>
        </p:nvSpPr>
        <p:spPr bwMode="auto">
          <a:xfrm>
            <a:off x="7781468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7" name="Rectangle 75"/>
          <p:cNvSpPr>
            <a:spLocks noChangeArrowheads="1"/>
          </p:cNvSpPr>
          <p:nvPr/>
        </p:nvSpPr>
        <p:spPr bwMode="auto">
          <a:xfrm>
            <a:off x="726394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8" name="Rectangle 76"/>
          <p:cNvSpPr>
            <a:spLocks noChangeArrowheads="1"/>
          </p:cNvSpPr>
          <p:nvPr/>
        </p:nvSpPr>
        <p:spPr bwMode="auto">
          <a:xfrm>
            <a:off x="6746418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9" name="Rectangle 77"/>
          <p:cNvSpPr>
            <a:spLocks noChangeArrowheads="1"/>
          </p:cNvSpPr>
          <p:nvPr/>
        </p:nvSpPr>
        <p:spPr bwMode="auto">
          <a:xfrm>
            <a:off x="622889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0" name="Rectangle 78"/>
          <p:cNvSpPr>
            <a:spLocks noChangeArrowheads="1"/>
          </p:cNvSpPr>
          <p:nvPr/>
        </p:nvSpPr>
        <p:spPr bwMode="auto">
          <a:xfrm>
            <a:off x="5709780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1" name="Rectangle 79"/>
          <p:cNvSpPr>
            <a:spLocks noChangeArrowheads="1"/>
          </p:cNvSpPr>
          <p:nvPr/>
        </p:nvSpPr>
        <p:spPr bwMode="auto">
          <a:xfrm>
            <a:off x="5190668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2" name="Rectangle 80"/>
          <p:cNvSpPr>
            <a:spLocks noChangeArrowheads="1"/>
          </p:cNvSpPr>
          <p:nvPr/>
        </p:nvSpPr>
        <p:spPr bwMode="auto">
          <a:xfrm>
            <a:off x="467314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3" name="Rectangle 81"/>
          <p:cNvSpPr>
            <a:spLocks noChangeArrowheads="1"/>
          </p:cNvSpPr>
          <p:nvPr/>
        </p:nvSpPr>
        <p:spPr bwMode="auto">
          <a:xfrm>
            <a:off x="4155618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4" name="Rectangle 82"/>
          <p:cNvSpPr>
            <a:spLocks noChangeArrowheads="1"/>
          </p:cNvSpPr>
          <p:nvPr/>
        </p:nvSpPr>
        <p:spPr bwMode="auto">
          <a:xfrm>
            <a:off x="3638093" y="4264153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5" name="Rectangle 83"/>
          <p:cNvSpPr>
            <a:spLocks noChangeArrowheads="1"/>
          </p:cNvSpPr>
          <p:nvPr/>
        </p:nvSpPr>
        <p:spPr bwMode="auto">
          <a:xfrm>
            <a:off x="3118980" y="4264153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6" name="Line 84"/>
          <p:cNvSpPr>
            <a:spLocks noChangeShapeType="1"/>
          </p:cNvSpPr>
          <p:nvPr/>
        </p:nvSpPr>
        <p:spPr bwMode="auto">
          <a:xfrm>
            <a:off x="3118980" y="4264153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27" name="Line 85"/>
          <p:cNvSpPr>
            <a:spLocks noChangeShapeType="1"/>
          </p:cNvSpPr>
          <p:nvPr/>
        </p:nvSpPr>
        <p:spPr bwMode="auto">
          <a:xfrm>
            <a:off x="3118980" y="4737096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28" name="Line 86"/>
          <p:cNvSpPr>
            <a:spLocks noChangeShapeType="1"/>
          </p:cNvSpPr>
          <p:nvPr/>
        </p:nvSpPr>
        <p:spPr bwMode="auto">
          <a:xfrm>
            <a:off x="3118980" y="4264153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29" name="Line 87"/>
          <p:cNvSpPr>
            <a:spLocks noChangeShapeType="1"/>
          </p:cNvSpPr>
          <p:nvPr/>
        </p:nvSpPr>
        <p:spPr bwMode="auto">
          <a:xfrm>
            <a:off x="363809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0" name="Line 88"/>
          <p:cNvSpPr>
            <a:spLocks noChangeShapeType="1"/>
          </p:cNvSpPr>
          <p:nvPr/>
        </p:nvSpPr>
        <p:spPr bwMode="auto">
          <a:xfrm>
            <a:off x="415561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1" name="Line 89"/>
          <p:cNvSpPr>
            <a:spLocks noChangeShapeType="1"/>
          </p:cNvSpPr>
          <p:nvPr/>
        </p:nvSpPr>
        <p:spPr bwMode="auto">
          <a:xfrm>
            <a:off x="467314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2" name="Line 90"/>
          <p:cNvSpPr>
            <a:spLocks noChangeShapeType="1"/>
          </p:cNvSpPr>
          <p:nvPr/>
        </p:nvSpPr>
        <p:spPr bwMode="auto">
          <a:xfrm>
            <a:off x="519066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3" name="Line 91"/>
          <p:cNvSpPr>
            <a:spLocks noChangeShapeType="1"/>
          </p:cNvSpPr>
          <p:nvPr/>
        </p:nvSpPr>
        <p:spPr bwMode="auto">
          <a:xfrm>
            <a:off x="5709780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4" name="Line 92"/>
          <p:cNvSpPr>
            <a:spLocks noChangeShapeType="1"/>
          </p:cNvSpPr>
          <p:nvPr/>
        </p:nvSpPr>
        <p:spPr bwMode="auto">
          <a:xfrm>
            <a:off x="622889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5" name="Line 93"/>
          <p:cNvSpPr>
            <a:spLocks noChangeShapeType="1"/>
          </p:cNvSpPr>
          <p:nvPr/>
        </p:nvSpPr>
        <p:spPr bwMode="auto">
          <a:xfrm>
            <a:off x="674641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6" name="Line 94"/>
          <p:cNvSpPr>
            <a:spLocks noChangeShapeType="1"/>
          </p:cNvSpPr>
          <p:nvPr/>
        </p:nvSpPr>
        <p:spPr bwMode="auto">
          <a:xfrm>
            <a:off x="7263943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7" name="Line 95"/>
          <p:cNvSpPr>
            <a:spLocks noChangeShapeType="1"/>
          </p:cNvSpPr>
          <p:nvPr/>
        </p:nvSpPr>
        <p:spPr bwMode="auto">
          <a:xfrm>
            <a:off x="7781468" y="4264153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8" name="Line 96"/>
          <p:cNvSpPr>
            <a:spLocks noChangeShapeType="1"/>
          </p:cNvSpPr>
          <p:nvPr/>
        </p:nvSpPr>
        <p:spPr bwMode="auto">
          <a:xfrm>
            <a:off x="8300580" y="4264153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39" name="Text Box 97"/>
          <p:cNvSpPr txBox="1">
            <a:spLocks noChangeArrowheads="1"/>
          </p:cNvSpPr>
          <p:nvPr/>
        </p:nvSpPr>
        <p:spPr bwMode="auto">
          <a:xfrm>
            <a:off x="3147555" y="1687630"/>
            <a:ext cx="5105400" cy="40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ctr"/>
                <a:tab pos="1143000" algn="ctr"/>
                <a:tab pos="1657350" algn="ctr"/>
                <a:tab pos="2171700" algn="ctr"/>
                <a:tab pos="2686050" algn="ctr"/>
                <a:tab pos="3200400" algn="ctr"/>
                <a:tab pos="3714750" algn="ctr"/>
                <a:tab pos="422910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	2	3	4	5	6	7	8	9	10</a:t>
            </a:r>
            <a:endParaRPr lang="en-US" altLang="en-US" sz="20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0" name="Rectangle 98"/>
          <p:cNvSpPr>
            <a:spLocks noChangeArrowheads="1"/>
          </p:cNvSpPr>
          <p:nvPr/>
        </p:nvSpPr>
        <p:spPr bwMode="auto">
          <a:xfrm>
            <a:off x="7781468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1" name="Rectangle 99"/>
          <p:cNvSpPr>
            <a:spLocks noChangeArrowheads="1"/>
          </p:cNvSpPr>
          <p:nvPr/>
        </p:nvSpPr>
        <p:spPr bwMode="auto">
          <a:xfrm>
            <a:off x="726394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2" name="Rectangle 100"/>
          <p:cNvSpPr>
            <a:spLocks noChangeArrowheads="1"/>
          </p:cNvSpPr>
          <p:nvPr/>
        </p:nvSpPr>
        <p:spPr bwMode="auto">
          <a:xfrm>
            <a:off x="6746418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3" name="Rectangle 101"/>
          <p:cNvSpPr>
            <a:spLocks noChangeArrowheads="1"/>
          </p:cNvSpPr>
          <p:nvPr/>
        </p:nvSpPr>
        <p:spPr bwMode="auto">
          <a:xfrm>
            <a:off x="622889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4" name="Rectangle 102"/>
          <p:cNvSpPr>
            <a:spLocks noChangeArrowheads="1"/>
          </p:cNvSpPr>
          <p:nvPr/>
        </p:nvSpPr>
        <p:spPr bwMode="auto">
          <a:xfrm>
            <a:off x="5709780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5" name="Rectangle 103"/>
          <p:cNvSpPr>
            <a:spLocks noChangeArrowheads="1"/>
          </p:cNvSpPr>
          <p:nvPr/>
        </p:nvSpPr>
        <p:spPr bwMode="auto">
          <a:xfrm>
            <a:off x="5190668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6" name="Rectangle 104"/>
          <p:cNvSpPr>
            <a:spLocks noChangeArrowheads="1"/>
          </p:cNvSpPr>
          <p:nvPr/>
        </p:nvSpPr>
        <p:spPr bwMode="auto">
          <a:xfrm>
            <a:off x="467314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7" name="Rectangle 105"/>
          <p:cNvSpPr>
            <a:spLocks noChangeArrowheads="1"/>
          </p:cNvSpPr>
          <p:nvPr/>
        </p:nvSpPr>
        <p:spPr bwMode="auto">
          <a:xfrm>
            <a:off x="4155618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8" name="Rectangle 106"/>
          <p:cNvSpPr>
            <a:spLocks noChangeArrowheads="1"/>
          </p:cNvSpPr>
          <p:nvPr/>
        </p:nvSpPr>
        <p:spPr bwMode="auto">
          <a:xfrm>
            <a:off x="3638093" y="4960511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9" name="Rectangle 107"/>
          <p:cNvSpPr>
            <a:spLocks noChangeArrowheads="1"/>
          </p:cNvSpPr>
          <p:nvPr/>
        </p:nvSpPr>
        <p:spPr bwMode="auto">
          <a:xfrm>
            <a:off x="3118980" y="4960511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0" name="Line 108"/>
          <p:cNvSpPr>
            <a:spLocks noChangeShapeType="1"/>
          </p:cNvSpPr>
          <p:nvPr/>
        </p:nvSpPr>
        <p:spPr bwMode="auto">
          <a:xfrm>
            <a:off x="3118980" y="4960511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1" name="Line 109"/>
          <p:cNvSpPr>
            <a:spLocks noChangeShapeType="1"/>
          </p:cNvSpPr>
          <p:nvPr/>
        </p:nvSpPr>
        <p:spPr bwMode="auto">
          <a:xfrm>
            <a:off x="3118980" y="5433454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2" name="Line 110"/>
          <p:cNvSpPr>
            <a:spLocks noChangeShapeType="1"/>
          </p:cNvSpPr>
          <p:nvPr/>
        </p:nvSpPr>
        <p:spPr bwMode="auto">
          <a:xfrm>
            <a:off x="3118980" y="4960511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3" name="Line 111"/>
          <p:cNvSpPr>
            <a:spLocks noChangeShapeType="1"/>
          </p:cNvSpPr>
          <p:nvPr/>
        </p:nvSpPr>
        <p:spPr bwMode="auto">
          <a:xfrm>
            <a:off x="363809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4" name="Line 112"/>
          <p:cNvSpPr>
            <a:spLocks noChangeShapeType="1"/>
          </p:cNvSpPr>
          <p:nvPr/>
        </p:nvSpPr>
        <p:spPr bwMode="auto">
          <a:xfrm>
            <a:off x="415561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5" name="Line 113"/>
          <p:cNvSpPr>
            <a:spLocks noChangeShapeType="1"/>
          </p:cNvSpPr>
          <p:nvPr/>
        </p:nvSpPr>
        <p:spPr bwMode="auto">
          <a:xfrm>
            <a:off x="467314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6" name="Line 114"/>
          <p:cNvSpPr>
            <a:spLocks noChangeShapeType="1"/>
          </p:cNvSpPr>
          <p:nvPr/>
        </p:nvSpPr>
        <p:spPr bwMode="auto">
          <a:xfrm>
            <a:off x="519066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7" name="Line 115"/>
          <p:cNvSpPr>
            <a:spLocks noChangeShapeType="1"/>
          </p:cNvSpPr>
          <p:nvPr/>
        </p:nvSpPr>
        <p:spPr bwMode="auto">
          <a:xfrm>
            <a:off x="5709780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8" name="Line 116"/>
          <p:cNvSpPr>
            <a:spLocks noChangeShapeType="1"/>
          </p:cNvSpPr>
          <p:nvPr/>
        </p:nvSpPr>
        <p:spPr bwMode="auto">
          <a:xfrm>
            <a:off x="622889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59" name="Line 117"/>
          <p:cNvSpPr>
            <a:spLocks noChangeShapeType="1"/>
          </p:cNvSpPr>
          <p:nvPr/>
        </p:nvSpPr>
        <p:spPr bwMode="auto">
          <a:xfrm>
            <a:off x="674641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60" name="Line 118"/>
          <p:cNvSpPr>
            <a:spLocks noChangeShapeType="1"/>
          </p:cNvSpPr>
          <p:nvPr/>
        </p:nvSpPr>
        <p:spPr bwMode="auto">
          <a:xfrm>
            <a:off x="7263943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61" name="Line 119"/>
          <p:cNvSpPr>
            <a:spLocks noChangeShapeType="1"/>
          </p:cNvSpPr>
          <p:nvPr/>
        </p:nvSpPr>
        <p:spPr bwMode="auto">
          <a:xfrm>
            <a:off x="7781468" y="4960511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62" name="Line 120"/>
          <p:cNvSpPr>
            <a:spLocks noChangeShapeType="1"/>
          </p:cNvSpPr>
          <p:nvPr/>
        </p:nvSpPr>
        <p:spPr bwMode="auto">
          <a:xfrm>
            <a:off x="8300580" y="4960511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63" name="Text Box 121"/>
          <p:cNvSpPr txBox="1">
            <a:spLocks noChangeArrowheads="1"/>
          </p:cNvSpPr>
          <p:nvPr/>
        </p:nvSpPr>
        <p:spPr bwMode="auto">
          <a:xfrm>
            <a:off x="2947790" y="1133605"/>
            <a:ext cx="55340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tx1"/>
              </a:buClr>
              <a:defRPr/>
            </a:pPr>
            <a:r>
              <a:rPr lang="en-US" altLang="en-US" sz="3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Occupational Interests</a:t>
            </a:r>
          </a:p>
        </p:txBody>
      </p:sp>
      <p:sp>
        <p:nvSpPr>
          <p:cNvPr id="264" name="Rectangle 98"/>
          <p:cNvSpPr>
            <a:spLocks noChangeArrowheads="1"/>
          </p:cNvSpPr>
          <p:nvPr/>
        </p:nvSpPr>
        <p:spPr bwMode="auto">
          <a:xfrm>
            <a:off x="7781468" y="5649442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5" name="Rectangle 99"/>
          <p:cNvSpPr>
            <a:spLocks noChangeArrowheads="1"/>
          </p:cNvSpPr>
          <p:nvPr/>
        </p:nvSpPr>
        <p:spPr bwMode="auto">
          <a:xfrm>
            <a:off x="7263943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6" name="Rectangle 100"/>
          <p:cNvSpPr>
            <a:spLocks noChangeArrowheads="1"/>
          </p:cNvSpPr>
          <p:nvPr/>
        </p:nvSpPr>
        <p:spPr bwMode="auto">
          <a:xfrm>
            <a:off x="6746418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7" name="Rectangle 101"/>
          <p:cNvSpPr>
            <a:spLocks noChangeArrowheads="1"/>
          </p:cNvSpPr>
          <p:nvPr/>
        </p:nvSpPr>
        <p:spPr bwMode="auto">
          <a:xfrm>
            <a:off x="6228893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8" name="Rectangle 102"/>
          <p:cNvSpPr>
            <a:spLocks noChangeArrowheads="1"/>
          </p:cNvSpPr>
          <p:nvPr/>
        </p:nvSpPr>
        <p:spPr bwMode="auto">
          <a:xfrm>
            <a:off x="5709780" y="5649442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9" name="Rectangle 103"/>
          <p:cNvSpPr>
            <a:spLocks noChangeArrowheads="1"/>
          </p:cNvSpPr>
          <p:nvPr/>
        </p:nvSpPr>
        <p:spPr bwMode="auto">
          <a:xfrm>
            <a:off x="5190668" y="5649442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0" name="Rectangle 104"/>
          <p:cNvSpPr>
            <a:spLocks noChangeArrowheads="1"/>
          </p:cNvSpPr>
          <p:nvPr/>
        </p:nvSpPr>
        <p:spPr bwMode="auto">
          <a:xfrm>
            <a:off x="4673143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1" name="Rectangle 105"/>
          <p:cNvSpPr>
            <a:spLocks noChangeArrowheads="1"/>
          </p:cNvSpPr>
          <p:nvPr/>
        </p:nvSpPr>
        <p:spPr bwMode="auto">
          <a:xfrm>
            <a:off x="4155618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2" name="Rectangle 106"/>
          <p:cNvSpPr>
            <a:spLocks noChangeArrowheads="1"/>
          </p:cNvSpPr>
          <p:nvPr/>
        </p:nvSpPr>
        <p:spPr bwMode="auto">
          <a:xfrm>
            <a:off x="3638093" y="5649442"/>
            <a:ext cx="517525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3" name="Rectangle 107"/>
          <p:cNvSpPr>
            <a:spLocks noChangeArrowheads="1"/>
          </p:cNvSpPr>
          <p:nvPr/>
        </p:nvSpPr>
        <p:spPr bwMode="auto">
          <a:xfrm>
            <a:off x="3118980" y="5649442"/>
            <a:ext cx="519113" cy="4729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4" name="Line 108"/>
          <p:cNvSpPr>
            <a:spLocks noChangeShapeType="1"/>
          </p:cNvSpPr>
          <p:nvPr/>
        </p:nvSpPr>
        <p:spPr bwMode="auto">
          <a:xfrm>
            <a:off x="3118980" y="5649442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75" name="Line 109"/>
          <p:cNvSpPr>
            <a:spLocks noChangeShapeType="1"/>
          </p:cNvSpPr>
          <p:nvPr/>
        </p:nvSpPr>
        <p:spPr bwMode="auto">
          <a:xfrm>
            <a:off x="3118980" y="6122385"/>
            <a:ext cx="5181600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76" name="Line 110"/>
          <p:cNvSpPr>
            <a:spLocks noChangeShapeType="1"/>
          </p:cNvSpPr>
          <p:nvPr/>
        </p:nvSpPr>
        <p:spPr bwMode="auto">
          <a:xfrm>
            <a:off x="3118980" y="5649442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77" name="Line 111"/>
          <p:cNvSpPr>
            <a:spLocks noChangeShapeType="1"/>
          </p:cNvSpPr>
          <p:nvPr/>
        </p:nvSpPr>
        <p:spPr bwMode="auto">
          <a:xfrm>
            <a:off x="3638093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78" name="Line 112"/>
          <p:cNvSpPr>
            <a:spLocks noChangeShapeType="1"/>
          </p:cNvSpPr>
          <p:nvPr/>
        </p:nvSpPr>
        <p:spPr bwMode="auto">
          <a:xfrm>
            <a:off x="4155618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79" name="Line 113"/>
          <p:cNvSpPr>
            <a:spLocks noChangeShapeType="1"/>
          </p:cNvSpPr>
          <p:nvPr/>
        </p:nvSpPr>
        <p:spPr bwMode="auto">
          <a:xfrm>
            <a:off x="4673143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0" name="Line 114"/>
          <p:cNvSpPr>
            <a:spLocks noChangeShapeType="1"/>
          </p:cNvSpPr>
          <p:nvPr/>
        </p:nvSpPr>
        <p:spPr bwMode="auto">
          <a:xfrm>
            <a:off x="5190668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1" name="Line 115"/>
          <p:cNvSpPr>
            <a:spLocks noChangeShapeType="1"/>
          </p:cNvSpPr>
          <p:nvPr/>
        </p:nvSpPr>
        <p:spPr bwMode="auto">
          <a:xfrm>
            <a:off x="5709780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2" name="Line 116"/>
          <p:cNvSpPr>
            <a:spLocks noChangeShapeType="1"/>
          </p:cNvSpPr>
          <p:nvPr/>
        </p:nvSpPr>
        <p:spPr bwMode="auto">
          <a:xfrm>
            <a:off x="6228893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3" name="Line 117"/>
          <p:cNvSpPr>
            <a:spLocks noChangeShapeType="1"/>
          </p:cNvSpPr>
          <p:nvPr/>
        </p:nvSpPr>
        <p:spPr bwMode="auto">
          <a:xfrm>
            <a:off x="6746418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4" name="Line 118"/>
          <p:cNvSpPr>
            <a:spLocks noChangeShapeType="1"/>
          </p:cNvSpPr>
          <p:nvPr/>
        </p:nvSpPr>
        <p:spPr bwMode="auto">
          <a:xfrm>
            <a:off x="7263943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5" name="Line 119"/>
          <p:cNvSpPr>
            <a:spLocks noChangeShapeType="1"/>
          </p:cNvSpPr>
          <p:nvPr/>
        </p:nvSpPr>
        <p:spPr bwMode="auto">
          <a:xfrm>
            <a:off x="7781468" y="5649442"/>
            <a:ext cx="0" cy="47294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286" name="Line 120"/>
          <p:cNvSpPr>
            <a:spLocks noChangeShapeType="1"/>
          </p:cNvSpPr>
          <p:nvPr/>
        </p:nvSpPr>
        <p:spPr bwMode="auto">
          <a:xfrm>
            <a:off x="8300580" y="5649442"/>
            <a:ext cx="0" cy="472943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-1" y="225437"/>
            <a:ext cx="1449859" cy="914400"/>
          </a:xfrm>
          <a:prstGeom prst="rect">
            <a:avLst/>
          </a:prstGeom>
          <a:solidFill>
            <a:schemeClr val="accent4"/>
          </a:solidFill>
        </p:spPr>
        <p:txBody>
          <a:bodyPr wrap="none" lIns="182880" tIns="0" bIns="0" anchor="ctr" anchorCtr="0">
            <a:noAutofit/>
          </a:bodyPr>
          <a:lstStyle/>
          <a:p>
            <a:pPr algn="r"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WILL</a:t>
            </a:r>
            <a:endParaRPr lang="pt-BR" altLang="en-US" sz="2800" dirty="0">
              <a:solidFill>
                <a:schemeClr val="accent4">
                  <a:lumMod val="50000"/>
                </a:schemeClr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>
                <a:solidFill>
                  <a:schemeClr val="accent6"/>
                </a:solidFill>
              </a:rPr>
              <a:t>HOW</a:t>
            </a:r>
            <a:r>
              <a:rPr lang="pt-BR" altLang="en-US" dirty="0"/>
              <a:t> the Person Will Do the Job?</a:t>
            </a:r>
            <a:endParaRPr lang="en-US" altLang="en-US" dirty="0"/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3858601" y="1746577"/>
            <a:ext cx="5674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ctr"/>
                <a:tab pos="971550" algn="ctr"/>
                <a:tab pos="1371600" algn="ctr"/>
                <a:tab pos="1771650" algn="ctr"/>
                <a:tab pos="2171700" algn="ctr"/>
                <a:tab pos="2514600" algn="ctr"/>
                <a:tab pos="2914650" algn="ctr"/>
                <a:tab pos="3314700" algn="ctr"/>
                <a:tab pos="3714750" algn="ctr"/>
                <a:tab pos="474345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1	2	3	4	5	6	7	8	9	10</a:t>
            </a: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4779" y="1228725"/>
            <a:ext cx="4139144" cy="55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pt-BR" altLang="en-US" sz="300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Behavioral Traits</a:t>
            </a:r>
            <a:endParaRPr lang="en-US" altLang="en-US" sz="3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51562" y="2064133"/>
            <a:ext cx="3125402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Energy Level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Assertiveness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Sociability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Manageability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Attitude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Decisiveness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Accommodating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Independence</a:t>
            </a:r>
          </a:p>
          <a:p>
            <a:pPr algn="r" eaLnBrk="1" hangingPunct="1">
              <a:spcAft>
                <a:spcPts val="1300"/>
              </a:spcAft>
            </a:pPr>
            <a:r>
              <a:rPr lang="en-US" altLang="en-US" sz="20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 Judgment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8001418" y="2122953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7560693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7119968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6679243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6" name="Rectangle 13"/>
          <p:cNvSpPr>
            <a:spLocks noChangeArrowheads="1"/>
          </p:cNvSpPr>
          <p:nvPr/>
        </p:nvSpPr>
        <p:spPr bwMode="auto">
          <a:xfrm>
            <a:off x="6238517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7" name="Rectangle 14"/>
          <p:cNvSpPr>
            <a:spLocks noChangeArrowheads="1"/>
          </p:cNvSpPr>
          <p:nvPr/>
        </p:nvSpPr>
        <p:spPr bwMode="auto">
          <a:xfrm>
            <a:off x="5797792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8" name="Rectangle 15"/>
          <p:cNvSpPr>
            <a:spLocks noChangeArrowheads="1"/>
          </p:cNvSpPr>
          <p:nvPr/>
        </p:nvSpPr>
        <p:spPr bwMode="auto">
          <a:xfrm>
            <a:off x="5357067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4861251" y="2122953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0" name="Rectangle 17"/>
          <p:cNvSpPr>
            <a:spLocks noChangeArrowheads="1"/>
          </p:cNvSpPr>
          <p:nvPr/>
        </p:nvSpPr>
        <p:spPr bwMode="auto">
          <a:xfrm>
            <a:off x="4387471" y="2122953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1" name="Rectangle 18"/>
          <p:cNvSpPr>
            <a:spLocks noChangeArrowheads="1"/>
          </p:cNvSpPr>
          <p:nvPr/>
        </p:nvSpPr>
        <p:spPr bwMode="auto">
          <a:xfrm>
            <a:off x="3946746" y="212295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2" name="Line 19"/>
          <p:cNvSpPr>
            <a:spLocks noChangeShapeType="1"/>
          </p:cNvSpPr>
          <p:nvPr/>
        </p:nvSpPr>
        <p:spPr bwMode="auto">
          <a:xfrm>
            <a:off x="3946746" y="2122953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3" name="Line 20"/>
          <p:cNvSpPr>
            <a:spLocks noChangeShapeType="1"/>
          </p:cNvSpPr>
          <p:nvPr/>
        </p:nvSpPr>
        <p:spPr bwMode="auto">
          <a:xfrm>
            <a:off x="3946746" y="2457894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4" name="Line 21"/>
          <p:cNvSpPr>
            <a:spLocks noChangeShapeType="1"/>
          </p:cNvSpPr>
          <p:nvPr/>
        </p:nvSpPr>
        <p:spPr bwMode="auto">
          <a:xfrm>
            <a:off x="3946746" y="2122953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5" name="Line 22"/>
          <p:cNvSpPr>
            <a:spLocks noChangeShapeType="1"/>
          </p:cNvSpPr>
          <p:nvPr/>
        </p:nvSpPr>
        <p:spPr bwMode="auto">
          <a:xfrm>
            <a:off x="4387471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6" name="Line 23"/>
          <p:cNvSpPr>
            <a:spLocks noChangeShapeType="1"/>
          </p:cNvSpPr>
          <p:nvPr/>
        </p:nvSpPr>
        <p:spPr bwMode="auto">
          <a:xfrm>
            <a:off x="4861251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5357067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>
            <a:off x="5797792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>
            <a:off x="6238517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>
            <a:off x="6679243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1" name="Line 28"/>
          <p:cNvSpPr>
            <a:spLocks noChangeShapeType="1"/>
          </p:cNvSpPr>
          <p:nvPr/>
        </p:nvSpPr>
        <p:spPr bwMode="auto">
          <a:xfrm>
            <a:off x="7119968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2" name="Line 29"/>
          <p:cNvSpPr>
            <a:spLocks noChangeShapeType="1"/>
          </p:cNvSpPr>
          <p:nvPr/>
        </p:nvSpPr>
        <p:spPr bwMode="auto">
          <a:xfrm>
            <a:off x="7560693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3" name="Line 30"/>
          <p:cNvSpPr>
            <a:spLocks noChangeShapeType="1"/>
          </p:cNvSpPr>
          <p:nvPr/>
        </p:nvSpPr>
        <p:spPr bwMode="auto">
          <a:xfrm>
            <a:off x="8001418" y="212295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4" name="Line 31"/>
          <p:cNvSpPr>
            <a:spLocks noChangeShapeType="1"/>
          </p:cNvSpPr>
          <p:nvPr/>
        </p:nvSpPr>
        <p:spPr bwMode="auto">
          <a:xfrm>
            <a:off x="8475198" y="2122953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5" name="Rectangle 32"/>
          <p:cNvSpPr>
            <a:spLocks noChangeArrowheads="1"/>
          </p:cNvSpPr>
          <p:nvPr/>
        </p:nvSpPr>
        <p:spPr bwMode="auto">
          <a:xfrm>
            <a:off x="8001418" y="2591871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6" name="Rectangle 33"/>
          <p:cNvSpPr>
            <a:spLocks noChangeArrowheads="1"/>
          </p:cNvSpPr>
          <p:nvPr/>
        </p:nvSpPr>
        <p:spPr bwMode="auto">
          <a:xfrm>
            <a:off x="7560693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7" name="Rectangle 34"/>
          <p:cNvSpPr>
            <a:spLocks noChangeArrowheads="1"/>
          </p:cNvSpPr>
          <p:nvPr/>
        </p:nvSpPr>
        <p:spPr bwMode="auto">
          <a:xfrm>
            <a:off x="7119968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8" name="Rectangle 35"/>
          <p:cNvSpPr>
            <a:spLocks noChangeArrowheads="1"/>
          </p:cNvSpPr>
          <p:nvPr/>
        </p:nvSpPr>
        <p:spPr bwMode="auto">
          <a:xfrm>
            <a:off x="6679243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49" name="Rectangle 36"/>
          <p:cNvSpPr>
            <a:spLocks noChangeArrowheads="1"/>
          </p:cNvSpPr>
          <p:nvPr/>
        </p:nvSpPr>
        <p:spPr bwMode="auto">
          <a:xfrm>
            <a:off x="6238517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0" name="Rectangle 37"/>
          <p:cNvSpPr>
            <a:spLocks noChangeArrowheads="1"/>
          </p:cNvSpPr>
          <p:nvPr/>
        </p:nvSpPr>
        <p:spPr bwMode="auto">
          <a:xfrm>
            <a:off x="5797792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1" name="Rectangle 38"/>
          <p:cNvSpPr>
            <a:spLocks noChangeArrowheads="1"/>
          </p:cNvSpPr>
          <p:nvPr/>
        </p:nvSpPr>
        <p:spPr bwMode="auto">
          <a:xfrm>
            <a:off x="5357067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2" name="Rectangle 39"/>
          <p:cNvSpPr>
            <a:spLocks noChangeArrowheads="1"/>
          </p:cNvSpPr>
          <p:nvPr/>
        </p:nvSpPr>
        <p:spPr bwMode="auto">
          <a:xfrm>
            <a:off x="4861251" y="2591871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3" name="Rectangle 40"/>
          <p:cNvSpPr>
            <a:spLocks noChangeArrowheads="1"/>
          </p:cNvSpPr>
          <p:nvPr/>
        </p:nvSpPr>
        <p:spPr bwMode="auto">
          <a:xfrm>
            <a:off x="4387471" y="2591871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4" name="Rectangle 41"/>
          <p:cNvSpPr>
            <a:spLocks noChangeArrowheads="1"/>
          </p:cNvSpPr>
          <p:nvPr/>
        </p:nvSpPr>
        <p:spPr bwMode="auto">
          <a:xfrm>
            <a:off x="3946746" y="2591871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5" name="Line 42"/>
          <p:cNvSpPr>
            <a:spLocks noChangeShapeType="1"/>
          </p:cNvSpPr>
          <p:nvPr/>
        </p:nvSpPr>
        <p:spPr bwMode="auto">
          <a:xfrm>
            <a:off x="3946746" y="2591871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6" name="Line 43"/>
          <p:cNvSpPr>
            <a:spLocks noChangeShapeType="1"/>
          </p:cNvSpPr>
          <p:nvPr/>
        </p:nvSpPr>
        <p:spPr bwMode="auto">
          <a:xfrm>
            <a:off x="3946746" y="2926813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7" name="Line 44"/>
          <p:cNvSpPr>
            <a:spLocks noChangeShapeType="1"/>
          </p:cNvSpPr>
          <p:nvPr/>
        </p:nvSpPr>
        <p:spPr bwMode="auto">
          <a:xfrm>
            <a:off x="3946746" y="2591871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>
            <a:off x="4387471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59" name="Line 46"/>
          <p:cNvSpPr>
            <a:spLocks noChangeShapeType="1"/>
          </p:cNvSpPr>
          <p:nvPr/>
        </p:nvSpPr>
        <p:spPr bwMode="auto">
          <a:xfrm>
            <a:off x="4861251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0" name="Line 47"/>
          <p:cNvSpPr>
            <a:spLocks noChangeShapeType="1"/>
          </p:cNvSpPr>
          <p:nvPr/>
        </p:nvSpPr>
        <p:spPr bwMode="auto">
          <a:xfrm>
            <a:off x="5357067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1" name="Line 48"/>
          <p:cNvSpPr>
            <a:spLocks noChangeShapeType="1"/>
          </p:cNvSpPr>
          <p:nvPr/>
        </p:nvSpPr>
        <p:spPr bwMode="auto">
          <a:xfrm>
            <a:off x="5797792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2" name="Line 49"/>
          <p:cNvSpPr>
            <a:spLocks noChangeShapeType="1"/>
          </p:cNvSpPr>
          <p:nvPr/>
        </p:nvSpPr>
        <p:spPr bwMode="auto">
          <a:xfrm>
            <a:off x="6238517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3" name="Line 50"/>
          <p:cNvSpPr>
            <a:spLocks noChangeShapeType="1"/>
          </p:cNvSpPr>
          <p:nvPr/>
        </p:nvSpPr>
        <p:spPr bwMode="auto">
          <a:xfrm>
            <a:off x="6679243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4" name="Line 51"/>
          <p:cNvSpPr>
            <a:spLocks noChangeShapeType="1"/>
          </p:cNvSpPr>
          <p:nvPr/>
        </p:nvSpPr>
        <p:spPr bwMode="auto">
          <a:xfrm>
            <a:off x="7119968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5" name="Line 52"/>
          <p:cNvSpPr>
            <a:spLocks noChangeShapeType="1"/>
          </p:cNvSpPr>
          <p:nvPr/>
        </p:nvSpPr>
        <p:spPr bwMode="auto">
          <a:xfrm>
            <a:off x="7560693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6" name="Line 53"/>
          <p:cNvSpPr>
            <a:spLocks noChangeShapeType="1"/>
          </p:cNvSpPr>
          <p:nvPr/>
        </p:nvSpPr>
        <p:spPr bwMode="auto">
          <a:xfrm>
            <a:off x="8001418" y="2591871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7" name="Line 54"/>
          <p:cNvSpPr>
            <a:spLocks noChangeShapeType="1"/>
          </p:cNvSpPr>
          <p:nvPr/>
        </p:nvSpPr>
        <p:spPr bwMode="auto">
          <a:xfrm>
            <a:off x="8475198" y="2591871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8" name="Rectangle 55"/>
          <p:cNvSpPr>
            <a:spLocks noChangeArrowheads="1"/>
          </p:cNvSpPr>
          <p:nvPr/>
        </p:nvSpPr>
        <p:spPr bwMode="auto">
          <a:xfrm>
            <a:off x="8001418" y="3060790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69" name="Rectangle 56"/>
          <p:cNvSpPr>
            <a:spLocks noChangeArrowheads="1"/>
          </p:cNvSpPr>
          <p:nvPr/>
        </p:nvSpPr>
        <p:spPr bwMode="auto">
          <a:xfrm>
            <a:off x="7560693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0" name="Rectangle 57"/>
          <p:cNvSpPr>
            <a:spLocks noChangeArrowheads="1"/>
          </p:cNvSpPr>
          <p:nvPr/>
        </p:nvSpPr>
        <p:spPr bwMode="auto">
          <a:xfrm>
            <a:off x="7119968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1" name="Rectangle 58"/>
          <p:cNvSpPr>
            <a:spLocks noChangeArrowheads="1"/>
          </p:cNvSpPr>
          <p:nvPr/>
        </p:nvSpPr>
        <p:spPr bwMode="auto">
          <a:xfrm>
            <a:off x="6679243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2" name="Rectangle 59"/>
          <p:cNvSpPr>
            <a:spLocks noChangeArrowheads="1"/>
          </p:cNvSpPr>
          <p:nvPr/>
        </p:nvSpPr>
        <p:spPr bwMode="auto">
          <a:xfrm>
            <a:off x="6238517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3" name="Rectangle 60"/>
          <p:cNvSpPr>
            <a:spLocks noChangeArrowheads="1"/>
          </p:cNvSpPr>
          <p:nvPr/>
        </p:nvSpPr>
        <p:spPr bwMode="auto">
          <a:xfrm>
            <a:off x="5797792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4" name="Rectangle 61"/>
          <p:cNvSpPr>
            <a:spLocks noChangeArrowheads="1"/>
          </p:cNvSpPr>
          <p:nvPr/>
        </p:nvSpPr>
        <p:spPr bwMode="auto">
          <a:xfrm>
            <a:off x="5357067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5" name="Rectangle 62"/>
          <p:cNvSpPr>
            <a:spLocks noChangeArrowheads="1"/>
          </p:cNvSpPr>
          <p:nvPr/>
        </p:nvSpPr>
        <p:spPr bwMode="auto">
          <a:xfrm>
            <a:off x="4861251" y="3060790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6" name="Rectangle 63"/>
          <p:cNvSpPr>
            <a:spLocks noChangeArrowheads="1"/>
          </p:cNvSpPr>
          <p:nvPr/>
        </p:nvSpPr>
        <p:spPr bwMode="auto">
          <a:xfrm>
            <a:off x="4387471" y="3060790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7" name="Rectangle 64"/>
          <p:cNvSpPr>
            <a:spLocks noChangeArrowheads="1"/>
          </p:cNvSpPr>
          <p:nvPr/>
        </p:nvSpPr>
        <p:spPr bwMode="auto">
          <a:xfrm>
            <a:off x="3946746" y="306079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8" name="Line 65"/>
          <p:cNvSpPr>
            <a:spLocks noChangeShapeType="1"/>
          </p:cNvSpPr>
          <p:nvPr/>
        </p:nvSpPr>
        <p:spPr bwMode="auto">
          <a:xfrm>
            <a:off x="3946746" y="3060790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79" name="Line 66"/>
          <p:cNvSpPr>
            <a:spLocks noChangeShapeType="1"/>
          </p:cNvSpPr>
          <p:nvPr/>
        </p:nvSpPr>
        <p:spPr bwMode="auto">
          <a:xfrm>
            <a:off x="3946746" y="3395731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0" name="Line 67"/>
          <p:cNvSpPr>
            <a:spLocks noChangeShapeType="1"/>
          </p:cNvSpPr>
          <p:nvPr/>
        </p:nvSpPr>
        <p:spPr bwMode="auto">
          <a:xfrm>
            <a:off x="3946746" y="3060790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1" name="Line 68"/>
          <p:cNvSpPr>
            <a:spLocks noChangeShapeType="1"/>
          </p:cNvSpPr>
          <p:nvPr/>
        </p:nvSpPr>
        <p:spPr bwMode="auto">
          <a:xfrm>
            <a:off x="4387471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2" name="Line 69"/>
          <p:cNvSpPr>
            <a:spLocks noChangeShapeType="1"/>
          </p:cNvSpPr>
          <p:nvPr/>
        </p:nvSpPr>
        <p:spPr bwMode="auto">
          <a:xfrm>
            <a:off x="4861251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3" name="Line 70"/>
          <p:cNvSpPr>
            <a:spLocks noChangeShapeType="1"/>
          </p:cNvSpPr>
          <p:nvPr/>
        </p:nvSpPr>
        <p:spPr bwMode="auto">
          <a:xfrm>
            <a:off x="5357067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4" name="Line 71"/>
          <p:cNvSpPr>
            <a:spLocks noChangeShapeType="1"/>
          </p:cNvSpPr>
          <p:nvPr/>
        </p:nvSpPr>
        <p:spPr bwMode="auto">
          <a:xfrm>
            <a:off x="5797792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5" name="Line 72"/>
          <p:cNvSpPr>
            <a:spLocks noChangeShapeType="1"/>
          </p:cNvSpPr>
          <p:nvPr/>
        </p:nvSpPr>
        <p:spPr bwMode="auto">
          <a:xfrm>
            <a:off x="6238517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6" name="Line 73"/>
          <p:cNvSpPr>
            <a:spLocks noChangeShapeType="1"/>
          </p:cNvSpPr>
          <p:nvPr/>
        </p:nvSpPr>
        <p:spPr bwMode="auto">
          <a:xfrm>
            <a:off x="6679243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7" name="Line 74"/>
          <p:cNvSpPr>
            <a:spLocks noChangeShapeType="1"/>
          </p:cNvSpPr>
          <p:nvPr/>
        </p:nvSpPr>
        <p:spPr bwMode="auto">
          <a:xfrm>
            <a:off x="7119968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8" name="Line 75"/>
          <p:cNvSpPr>
            <a:spLocks noChangeShapeType="1"/>
          </p:cNvSpPr>
          <p:nvPr/>
        </p:nvSpPr>
        <p:spPr bwMode="auto">
          <a:xfrm>
            <a:off x="7560693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89" name="Line 76"/>
          <p:cNvSpPr>
            <a:spLocks noChangeShapeType="1"/>
          </p:cNvSpPr>
          <p:nvPr/>
        </p:nvSpPr>
        <p:spPr bwMode="auto">
          <a:xfrm>
            <a:off x="8001418" y="306079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0" name="Line 77"/>
          <p:cNvSpPr>
            <a:spLocks noChangeShapeType="1"/>
          </p:cNvSpPr>
          <p:nvPr/>
        </p:nvSpPr>
        <p:spPr bwMode="auto">
          <a:xfrm>
            <a:off x="8475198" y="3060790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1" name="Rectangle 78"/>
          <p:cNvSpPr>
            <a:spLocks noChangeArrowheads="1"/>
          </p:cNvSpPr>
          <p:nvPr/>
        </p:nvSpPr>
        <p:spPr bwMode="auto">
          <a:xfrm>
            <a:off x="8001418" y="3529708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2" name="Rectangle 79"/>
          <p:cNvSpPr>
            <a:spLocks noChangeArrowheads="1"/>
          </p:cNvSpPr>
          <p:nvPr/>
        </p:nvSpPr>
        <p:spPr bwMode="auto">
          <a:xfrm>
            <a:off x="7560693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3" name="Rectangle 80"/>
          <p:cNvSpPr>
            <a:spLocks noChangeArrowheads="1"/>
          </p:cNvSpPr>
          <p:nvPr/>
        </p:nvSpPr>
        <p:spPr bwMode="auto">
          <a:xfrm>
            <a:off x="7119968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4" name="Rectangle 81"/>
          <p:cNvSpPr>
            <a:spLocks noChangeArrowheads="1"/>
          </p:cNvSpPr>
          <p:nvPr/>
        </p:nvSpPr>
        <p:spPr bwMode="auto">
          <a:xfrm>
            <a:off x="6679243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5" name="Rectangle 82"/>
          <p:cNvSpPr>
            <a:spLocks noChangeArrowheads="1"/>
          </p:cNvSpPr>
          <p:nvPr/>
        </p:nvSpPr>
        <p:spPr bwMode="auto">
          <a:xfrm>
            <a:off x="6238517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6" name="Rectangle 83"/>
          <p:cNvSpPr>
            <a:spLocks noChangeArrowheads="1"/>
          </p:cNvSpPr>
          <p:nvPr/>
        </p:nvSpPr>
        <p:spPr bwMode="auto">
          <a:xfrm>
            <a:off x="5797792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7" name="Rectangle 84"/>
          <p:cNvSpPr>
            <a:spLocks noChangeArrowheads="1"/>
          </p:cNvSpPr>
          <p:nvPr/>
        </p:nvSpPr>
        <p:spPr bwMode="auto">
          <a:xfrm>
            <a:off x="5357067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8" name="Rectangle 85"/>
          <p:cNvSpPr>
            <a:spLocks noChangeArrowheads="1"/>
          </p:cNvSpPr>
          <p:nvPr/>
        </p:nvSpPr>
        <p:spPr bwMode="auto">
          <a:xfrm>
            <a:off x="4861251" y="3529708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899" name="Rectangle 86"/>
          <p:cNvSpPr>
            <a:spLocks noChangeArrowheads="1"/>
          </p:cNvSpPr>
          <p:nvPr/>
        </p:nvSpPr>
        <p:spPr bwMode="auto">
          <a:xfrm>
            <a:off x="4387471" y="3529708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0" name="Rectangle 87"/>
          <p:cNvSpPr>
            <a:spLocks noChangeArrowheads="1"/>
          </p:cNvSpPr>
          <p:nvPr/>
        </p:nvSpPr>
        <p:spPr bwMode="auto">
          <a:xfrm>
            <a:off x="3946746" y="3529708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1" name="Line 88"/>
          <p:cNvSpPr>
            <a:spLocks noChangeShapeType="1"/>
          </p:cNvSpPr>
          <p:nvPr/>
        </p:nvSpPr>
        <p:spPr bwMode="auto">
          <a:xfrm>
            <a:off x="3946746" y="3529708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2" name="Line 89"/>
          <p:cNvSpPr>
            <a:spLocks noChangeShapeType="1"/>
          </p:cNvSpPr>
          <p:nvPr/>
        </p:nvSpPr>
        <p:spPr bwMode="auto">
          <a:xfrm>
            <a:off x="3946746" y="3864650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3" name="Line 90"/>
          <p:cNvSpPr>
            <a:spLocks noChangeShapeType="1"/>
          </p:cNvSpPr>
          <p:nvPr/>
        </p:nvSpPr>
        <p:spPr bwMode="auto">
          <a:xfrm>
            <a:off x="3946746" y="3529708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4" name="Line 91"/>
          <p:cNvSpPr>
            <a:spLocks noChangeShapeType="1"/>
          </p:cNvSpPr>
          <p:nvPr/>
        </p:nvSpPr>
        <p:spPr bwMode="auto">
          <a:xfrm>
            <a:off x="4387471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5" name="Line 92"/>
          <p:cNvSpPr>
            <a:spLocks noChangeShapeType="1"/>
          </p:cNvSpPr>
          <p:nvPr/>
        </p:nvSpPr>
        <p:spPr bwMode="auto">
          <a:xfrm>
            <a:off x="4861251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6" name="Line 93"/>
          <p:cNvSpPr>
            <a:spLocks noChangeShapeType="1"/>
          </p:cNvSpPr>
          <p:nvPr/>
        </p:nvSpPr>
        <p:spPr bwMode="auto">
          <a:xfrm>
            <a:off x="5357067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7" name="Line 94"/>
          <p:cNvSpPr>
            <a:spLocks noChangeShapeType="1"/>
          </p:cNvSpPr>
          <p:nvPr/>
        </p:nvSpPr>
        <p:spPr bwMode="auto">
          <a:xfrm>
            <a:off x="5797792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8" name="Line 95"/>
          <p:cNvSpPr>
            <a:spLocks noChangeShapeType="1"/>
          </p:cNvSpPr>
          <p:nvPr/>
        </p:nvSpPr>
        <p:spPr bwMode="auto">
          <a:xfrm>
            <a:off x="6238517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09" name="Line 96"/>
          <p:cNvSpPr>
            <a:spLocks noChangeShapeType="1"/>
          </p:cNvSpPr>
          <p:nvPr/>
        </p:nvSpPr>
        <p:spPr bwMode="auto">
          <a:xfrm>
            <a:off x="6679243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0" name="Line 97"/>
          <p:cNvSpPr>
            <a:spLocks noChangeShapeType="1"/>
          </p:cNvSpPr>
          <p:nvPr/>
        </p:nvSpPr>
        <p:spPr bwMode="auto">
          <a:xfrm>
            <a:off x="7119968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1" name="Line 98"/>
          <p:cNvSpPr>
            <a:spLocks noChangeShapeType="1"/>
          </p:cNvSpPr>
          <p:nvPr/>
        </p:nvSpPr>
        <p:spPr bwMode="auto">
          <a:xfrm>
            <a:off x="7560693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2" name="Line 99"/>
          <p:cNvSpPr>
            <a:spLocks noChangeShapeType="1"/>
          </p:cNvSpPr>
          <p:nvPr/>
        </p:nvSpPr>
        <p:spPr bwMode="auto">
          <a:xfrm>
            <a:off x="8001418" y="3529708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3" name="Line 100"/>
          <p:cNvSpPr>
            <a:spLocks noChangeShapeType="1"/>
          </p:cNvSpPr>
          <p:nvPr/>
        </p:nvSpPr>
        <p:spPr bwMode="auto">
          <a:xfrm>
            <a:off x="8475198" y="3529708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4" name="Rectangle 101"/>
          <p:cNvSpPr>
            <a:spLocks noChangeArrowheads="1"/>
          </p:cNvSpPr>
          <p:nvPr/>
        </p:nvSpPr>
        <p:spPr bwMode="auto">
          <a:xfrm>
            <a:off x="8001418" y="3998627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5" name="Rectangle 102"/>
          <p:cNvSpPr>
            <a:spLocks noChangeArrowheads="1"/>
          </p:cNvSpPr>
          <p:nvPr/>
        </p:nvSpPr>
        <p:spPr bwMode="auto">
          <a:xfrm>
            <a:off x="7560693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6" name="Rectangle 103"/>
          <p:cNvSpPr>
            <a:spLocks noChangeArrowheads="1"/>
          </p:cNvSpPr>
          <p:nvPr/>
        </p:nvSpPr>
        <p:spPr bwMode="auto">
          <a:xfrm>
            <a:off x="7119968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7" name="Rectangle 104"/>
          <p:cNvSpPr>
            <a:spLocks noChangeArrowheads="1"/>
          </p:cNvSpPr>
          <p:nvPr/>
        </p:nvSpPr>
        <p:spPr bwMode="auto">
          <a:xfrm>
            <a:off x="6679243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8" name="Rectangle 105"/>
          <p:cNvSpPr>
            <a:spLocks noChangeArrowheads="1"/>
          </p:cNvSpPr>
          <p:nvPr/>
        </p:nvSpPr>
        <p:spPr bwMode="auto">
          <a:xfrm>
            <a:off x="6238517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19" name="Rectangle 106"/>
          <p:cNvSpPr>
            <a:spLocks noChangeArrowheads="1"/>
          </p:cNvSpPr>
          <p:nvPr/>
        </p:nvSpPr>
        <p:spPr bwMode="auto">
          <a:xfrm>
            <a:off x="5797792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0" name="Rectangle 107"/>
          <p:cNvSpPr>
            <a:spLocks noChangeArrowheads="1"/>
          </p:cNvSpPr>
          <p:nvPr/>
        </p:nvSpPr>
        <p:spPr bwMode="auto">
          <a:xfrm>
            <a:off x="5357067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1" name="Rectangle 108"/>
          <p:cNvSpPr>
            <a:spLocks noChangeArrowheads="1"/>
          </p:cNvSpPr>
          <p:nvPr/>
        </p:nvSpPr>
        <p:spPr bwMode="auto">
          <a:xfrm>
            <a:off x="4861251" y="3998627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2" name="Rectangle 109"/>
          <p:cNvSpPr>
            <a:spLocks noChangeArrowheads="1"/>
          </p:cNvSpPr>
          <p:nvPr/>
        </p:nvSpPr>
        <p:spPr bwMode="auto">
          <a:xfrm>
            <a:off x="4387471" y="3998627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3" name="Rectangle 110"/>
          <p:cNvSpPr>
            <a:spLocks noChangeArrowheads="1"/>
          </p:cNvSpPr>
          <p:nvPr/>
        </p:nvSpPr>
        <p:spPr bwMode="auto">
          <a:xfrm>
            <a:off x="3946746" y="3998627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4" name="Line 111"/>
          <p:cNvSpPr>
            <a:spLocks noChangeShapeType="1"/>
          </p:cNvSpPr>
          <p:nvPr/>
        </p:nvSpPr>
        <p:spPr bwMode="auto">
          <a:xfrm>
            <a:off x="3946746" y="3998627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5" name="Line 112"/>
          <p:cNvSpPr>
            <a:spLocks noChangeShapeType="1"/>
          </p:cNvSpPr>
          <p:nvPr/>
        </p:nvSpPr>
        <p:spPr bwMode="auto">
          <a:xfrm>
            <a:off x="3946746" y="4333568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6" name="Line 113"/>
          <p:cNvSpPr>
            <a:spLocks noChangeShapeType="1"/>
          </p:cNvSpPr>
          <p:nvPr/>
        </p:nvSpPr>
        <p:spPr bwMode="auto">
          <a:xfrm>
            <a:off x="3946746" y="3998627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7" name="Line 114"/>
          <p:cNvSpPr>
            <a:spLocks noChangeShapeType="1"/>
          </p:cNvSpPr>
          <p:nvPr/>
        </p:nvSpPr>
        <p:spPr bwMode="auto">
          <a:xfrm>
            <a:off x="4387471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8" name="Line 115"/>
          <p:cNvSpPr>
            <a:spLocks noChangeShapeType="1"/>
          </p:cNvSpPr>
          <p:nvPr/>
        </p:nvSpPr>
        <p:spPr bwMode="auto">
          <a:xfrm>
            <a:off x="4861251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29" name="Line 116"/>
          <p:cNvSpPr>
            <a:spLocks noChangeShapeType="1"/>
          </p:cNvSpPr>
          <p:nvPr/>
        </p:nvSpPr>
        <p:spPr bwMode="auto">
          <a:xfrm>
            <a:off x="5357067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0" name="Line 117"/>
          <p:cNvSpPr>
            <a:spLocks noChangeShapeType="1"/>
          </p:cNvSpPr>
          <p:nvPr/>
        </p:nvSpPr>
        <p:spPr bwMode="auto">
          <a:xfrm>
            <a:off x="5797792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1" name="Line 118"/>
          <p:cNvSpPr>
            <a:spLocks noChangeShapeType="1"/>
          </p:cNvSpPr>
          <p:nvPr/>
        </p:nvSpPr>
        <p:spPr bwMode="auto">
          <a:xfrm>
            <a:off x="6238517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2" name="Line 119"/>
          <p:cNvSpPr>
            <a:spLocks noChangeShapeType="1"/>
          </p:cNvSpPr>
          <p:nvPr/>
        </p:nvSpPr>
        <p:spPr bwMode="auto">
          <a:xfrm>
            <a:off x="6679243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3" name="Line 120"/>
          <p:cNvSpPr>
            <a:spLocks noChangeShapeType="1"/>
          </p:cNvSpPr>
          <p:nvPr/>
        </p:nvSpPr>
        <p:spPr bwMode="auto">
          <a:xfrm>
            <a:off x="7119968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4" name="Line 121"/>
          <p:cNvSpPr>
            <a:spLocks noChangeShapeType="1"/>
          </p:cNvSpPr>
          <p:nvPr/>
        </p:nvSpPr>
        <p:spPr bwMode="auto">
          <a:xfrm>
            <a:off x="7560693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5" name="Line 122"/>
          <p:cNvSpPr>
            <a:spLocks noChangeShapeType="1"/>
          </p:cNvSpPr>
          <p:nvPr/>
        </p:nvSpPr>
        <p:spPr bwMode="auto">
          <a:xfrm>
            <a:off x="8001418" y="3998627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6" name="Line 123"/>
          <p:cNvSpPr>
            <a:spLocks noChangeShapeType="1"/>
          </p:cNvSpPr>
          <p:nvPr/>
        </p:nvSpPr>
        <p:spPr bwMode="auto">
          <a:xfrm>
            <a:off x="8475198" y="3998627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7" name="Rectangle 124"/>
          <p:cNvSpPr>
            <a:spLocks noChangeArrowheads="1"/>
          </p:cNvSpPr>
          <p:nvPr/>
        </p:nvSpPr>
        <p:spPr bwMode="auto">
          <a:xfrm>
            <a:off x="8001418" y="4467545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8" name="Rectangle 125"/>
          <p:cNvSpPr>
            <a:spLocks noChangeArrowheads="1"/>
          </p:cNvSpPr>
          <p:nvPr/>
        </p:nvSpPr>
        <p:spPr bwMode="auto">
          <a:xfrm>
            <a:off x="7560693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39" name="Rectangle 126"/>
          <p:cNvSpPr>
            <a:spLocks noChangeArrowheads="1"/>
          </p:cNvSpPr>
          <p:nvPr/>
        </p:nvSpPr>
        <p:spPr bwMode="auto">
          <a:xfrm>
            <a:off x="7119968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0" name="Rectangle 127"/>
          <p:cNvSpPr>
            <a:spLocks noChangeArrowheads="1"/>
          </p:cNvSpPr>
          <p:nvPr/>
        </p:nvSpPr>
        <p:spPr bwMode="auto">
          <a:xfrm>
            <a:off x="6679243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1" name="Rectangle 128"/>
          <p:cNvSpPr>
            <a:spLocks noChangeArrowheads="1"/>
          </p:cNvSpPr>
          <p:nvPr/>
        </p:nvSpPr>
        <p:spPr bwMode="auto">
          <a:xfrm>
            <a:off x="6238517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2" name="Rectangle 129"/>
          <p:cNvSpPr>
            <a:spLocks noChangeArrowheads="1"/>
          </p:cNvSpPr>
          <p:nvPr/>
        </p:nvSpPr>
        <p:spPr bwMode="auto">
          <a:xfrm>
            <a:off x="5797792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3" name="Rectangle 130"/>
          <p:cNvSpPr>
            <a:spLocks noChangeArrowheads="1"/>
          </p:cNvSpPr>
          <p:nvPr/>
        </p:nvSpPr>
        <p:spPr bwMode="auto">
          <a:xfrm>
            <a:off x="5357067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4" name="Rectangle 131"/>
          <p:cNvSpPr>
            <a:spLocks noChangeArrowheads="1"/>
          </p:cNvSpPr>
          <p:nvPr/>
        </p:nvSpPr>
        <p:spPr bwMode="auto">
          <a:xfrm>
            <a:off x="4861251" y="4467545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5" name="Rectangle 132"/>
          <p:cNvSpPr>
            <a:spLocks noChangeArrowheads="1"/>
          </p:cNvSpPr>
          <p:nvPr/>
        </p:nvSpPr>
        <p:spPr bwMode="auto">
          <a:xfrm>
            <a:off x="4387471" y="4467545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6" name="Rectangle 133"/>
          <p:cNvSpPr>
            <a:spLocks noChangeArrowheads="1"/>
          </p:cNvSpPr>
          <p:nvPr/>
        </p:nvSpPr>
        <p:spPr bwMode="auto">
          <a:xfrm>
            <a:off x="3946746" y="4467545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7" name="Line 134"/>
          <p:cNvSpPr>
            <a:spLocks noChangeShapeType="1"/>
          </p:cNvSpPr>
          <p:nvPr/>
        </p:nvSpPr>
        <p:spPr bwMode="auto">
          <a:xfrm>
            <a:off x="3946746" y="4467545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8" name="Line 135"/>
          <p:cNvSpPr>
            <a:spLocks noChangeShapeType="1"/>
          </p:cNvSpPr>
          <p:nvPr/>
        </p:nvSpPr>
        <p:spPr bwMode="auto">
          <a:xfrm>
            <a:off x="3946746" y="4802487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49" name="Line 136"/>
          <p:cNvSpPr>
            <a:spLocks noChangeShapeType="1"/>
          </p:cNvSpPr>
          <p:nvPr/>
        </p:nvSpPr>
        <p:spPr bwMode="auto">
          <a:xfrm>
            <a:off x="3946746" y="4467545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0" name="Line 137"/>
          <p:cNvSpPr>
            <a:spLocks noChangeShapeType="1"/>
          </p:cNvSpPr>
          <p:nvPr/>
        </p:nvSpPr>
        <p:spPr bwMode="auto">
          <a:xfrm>
            <a:off x="4387471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1" name="Line 138"/>
          <p:cNvSpPr>
            <a:spLocks noChangeShapeType="1"/>
          </p:cNvSpPr>
          <p:nvPr/>
        </p:nvSpPr>
        <p:spPr bwMode="auto">
          <a:xfrm>
            <a:off x="4861251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2" name="Line 139"/>
          <p:cNvSpPr>
            <a:spLocks noChangeShapeType="1"/>
          </p:cNvSpPr>
          <p:nvPr/>
        </p:nvSpPr>
        <p:spPr bwMode="auto">
          <a:xfrm>
            <a:off x="5357067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3" name="Line 140"/>
          <p:cNvSpPr>
            <a:spLocks noChangeShapeType="1"/>
          </p:cNvSpPr>
          <p:nvPr/>
        </p:nvSpPr>
        <p:spPr bwMode="auto">
          <a:xfrm>
            <a:off x="5797792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4" name="Line 141"/>
          <p:cNvSpPr>
            <a:spLocks noChangeShapeType="1"/>
          </p:cNvSpPr>
          <p:nvPr/>
        </p:nvSpPr>
        <p:spPr bwMode="auto">
          <a:xfrm>
            <a:off x="6238517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5" name="Line 142"/>
          <p:cNvSpPr>
            <a:spLocks noChangeShapeType="1"/>
          </p:cNvSpPr>
          <p:nvPr/>
        </p:nvSpPr>
        <p:spPr bwMode="auto">
          <a:xfrm>
            <a:off x="6679243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6" name="Line 143"/>
          <p:cNvSpPr>
            <a:spLocks noChangeShapeType="1"/>
          </p:cNvSpPr>
          <p:nvPr/>
        </p:nvSpPr>
        <p:spPr bwMode="auto">
          <a:xfrm>
            <a:off x="7119968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7" name="Line 144"/>
          <p:cNvSpPr>
            <a:spLocks noChangeShapeType="1"/>
          </p:cNvSpPr>
          <p:nvPr/>
        </p:nvSpPr>
        <p:spPr bwMode="auto">
          <a:xfrm>
            <a:off x="7560693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8" name="Line 145"/>
          <p:cNvSpPr>
            <a:spLocks noChangeShapeType="1"/>
          </p:cNvSpPr>
          <p:nvPr/>
        </p:nvSpPr>
        <p:spPr bwMode="auto">
          <a:xfrm>
            <a:off x="8001418" y="4467545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59" name="Line 146"/>
          <p:cNvSpPr>
            <a:spLocks noChangeShapeType="1"/>
          </p:cNvSpPr>
          <p:nvPr/>
        </p:nvSpPr>
        <p:spPr bwMode="auto">
          <a:xfrm>
            <a:off x="8475198" y="4467545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0" name="Rectangle 147"/>
          <p:cNvSpPr>
            <a:spLocks noChangeArrowheads="1"/>
          </p:cNvSpPr>
          <p:nvPr/>
        </p:nvSpPr>
        <p:spPr bwMode="auto">
          <a:xfrm>
            <a:off x="8001418" y="4936463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1" name="Rectangle 148"/>
          <p:cNvSpPr>
            <a:spLocks noChangeArrowheads="1"/>
          </p:cNvSpPr>
          <p:nvPr/>
        </p:nvSpPr>
        <p:spPr bwMode="auto">
          <a:xfrm>
            <a:off x="7560693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2" name="Rectangle 149"/>
          <p:cNvSpPr>
            <a:spLocks noChangeArrowheads="1"/>
          </p:cNvSpPr>
          <p:nvPr/>
        </p:nvSpPr>
        <p:spPr bwMode="auto">
          <a:xfrm>
            <a:off x="7119968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3" name="Rectangle 150"/>
          <p:cNvSpPr>
            <a:spLocks noChangeArrowheads="1"/>
          </p:cNvSpPr>
          <p:nvPr/>
        </p:nvSpPr>
        <p:spPr bwMode="auto">
          <a:xfrm>
            <a:off x="6679243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4" name="Rectangle 151"/>
          <p:cNvSpPr>
            <a:spLocks noChangeArrowheads="1"/>
          </p:cNvSpPr>
          <p:nvPr/>
        </p:nvSpPr>
        <p:spPr bwMode="auto">
          <a:xfrm>
            <a:off x="6238517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5" name="Rectangle 152"/>
          <p:cNvSpPr>
            <a:spLocks noChangeArrowheads="1"/>
          </p:cNvSpPr>
          <p:nvPr/>
        </p:nvSpPr>
        <p:spPr bwMode="auto">
          <a:xfrm>
            <a:off x="5797792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6" name="Rectangle 153"/>
          <p:cNvSpPr>
            <a:spLocks noChangeArrowheads="1"/>
          </p:cNvSpPr>
          <p:nvPr/>
        </p:nvSpPr>
        <p:spPr bwMode="auto">
          <a:xfrm>
            <a:off x="5357067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7" name="Rectangle 154"/>
          <p:cNvSpPr>
            <a:spLocks noChangeArrowheads="1"/>
          </p:cNvSpPr>
          <p:nvPr/>
        </p:nvSpPr>
        <p:spPr bwMode="auto">
          <a:xfrm>
            <a:off x="4861251" y="4936463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8" name="Rectangle 155"/>
          <p:cNvSpPr>
            <a:spLocks noChangeArrowheads="1"/>
          </p:cNvSpPr>
          <p:nvPr/>
        </p:nvSpPr>
        <p:spPr bwMode="auto">
          <a:xfrm>
            <a:off x="4387471" y="4936463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69" name="Rectangle 156"/>
          <p:cNvSpPr>
            <a:spLocks noChangeArrowheads="1"/>
          </p:cNvSpPr>
          <p:nvPr/>
        </p:nvSpPr>
        <p:spPr bwMode="auto">
          <a:xfrm>
            <a:off x="3946746" y="4936463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0" name="Line 157"/>
          <p:cNvSpPr>
            <a:spLocks noChangeShapeType="1"/>
          </p:cNvSpPr>
          <p:nvPr/>
        </p:nvSpPr>
        <p:spPr bwMode="auto">
          <a:xfrm>
            <a:off x="3946746" y="4936463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1" name="Line 158"/>
          <p:cNvSpPr>
            <a:spLocks noChangeShapeType="1"/>
          </p:cNvSpPr>
          <p:nvPr/>
        </p:nvSpPr>
        <p:spPr bwMode="auto">
          <a:xfrm>
            <a:off x="3946746" y="5271405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2" name="Line 159"/>
          <p:cNvSpPr>
            <a:spLocks noChangeShapeType="1"/>
          </p:cNvSpPr>
          <p:nvPr/>
        </p:nvSpPr>
        <p:spPr bwMode="auto">
          <a:xfrm>
            <a:off x="3946746" y="4936463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3" name="Line 160"/>
          <p:cNvSpPr>
            <a:spLocks noChangeShapeType="1"/>
          </p:cNvSpPr>
          <p:nvPr/>
        </p:nvSpPr>
        <p:spPr bwMode="auto">
          <a:xfrm>
            <a:off x="4387471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4" name="Line 161"/>
          <p:cNvSpPr>
            <a:spLocks noChangeShapeType="1"/>
          </p:cNvSpPr>
          <p:nvPr/>
        </p:nvSpPr>
        <p:spPr bwMode="auto">
          <a:xfrm>
            <a:off x="4861251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5" name="Line 162"/>
          <p:cNvSpPr>
            <a:spLocks noChangeShapeType="1"/>
          </p:cNvSpPr>
          <p:nvPr/>
        </p:nvSpPr>
        <p:spPr bwMode="auto">
          <a:xfrm>
            <a:off x="5357067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6" name="Line 163"/>
          <p:cNvSpPr>
            <a:spLocks noChangeShapeType="1"/>
          </p:cNvSpPr>
          <p:nvPr/>
        </p:nvSpPr>
        <p:spPr bwMode="auto">
          <a:xfrm>
            <a:off x="5797792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7" name="Line 164"/>
          <p:cNvSpPr>
            <a:spLocks noChangeShapeType="1"/>
          </p:cNvSpPr>
          <p:nvPr/>
        </p:nvSpPr>
        <p:spPr bwMode="auto">
          <a:xfrm>
            <a:off x="6238517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8" name="Line 165"/>
          <p:cNvSpPr>
            <a:spLocks noChangeShapeType="1"/>
          </p:cNvSpPr>
          <p:nvPr/>
        </p:nvSpPr>
        <p:spPr bwMode="auto">
          <a:xfrm>
            <a:off x="6679243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79" name="Line 166"/>
          <p:cNvSpPr>
            <a:spLocks noChangeShapeType="1"/>
          </p:cNvSpPr>
          <p:nvPr/>
        </p:nvSpPr>
        <p:spPr bwMode="auto">
          <a:xfrm>
            <a:off x="7119968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0" name="Line 167"/>
          <p:cNvSpPr>
            <a:spLocks noChangeShapeType="1"/>
          </p:cNvSpPr>
          <p:nvPr/>
        </p:nvSpPr>
        <p:spPr bwMode="auto">
          <a:xfrm>
            <a:off x="7560693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1" name="Line 168"/>
          <p:cNvSpPr>
            <a:spLocks noChangeShapeType="1"/>
          </p:cNvSpPr>
          <p:nvPr/>
        </p:nvSpPr>
        <p:spPr bwMode="auto">
          <a:xfrm>
            <a:off x="8001418" y="4936463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2" name="Line 169"/>
          <p:cNvSpPr>
            <a:spLocks noChangeShapeType="1"/>
          </p:cNvSpPr>
          <p:nvPr/>
        </p:nvSpPr>
        <p:spPr bwMode="auto">
          <a:xfrm>
            <a:off x="8475198" y="4936463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3" name="Rectangle 170"/>
          <p:cNvSpPr>
            <a:spLocks noChangeArrowheads="1"/>
          </p:cNvSpPr>
          <p:nvPr/>
        </p:nvSpPr>
        <p:spPr bwMode="auto">
          <a:xfrm>
            <a:off x="8001418" y="5405382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4" name="Rectangle 171"/>
          <p:cNvSpPr>
            <a:spLocks noChangeArrowheads="1"/>
          </p:cNvSpPr>
          <p:nvPr/>
        </p:nvSpPr>
        <p:spPr bwMode="auto">
          <a:xfrm>
            <a:off x="7560693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5" name="Rectangle 172"/>
          <p:cNvSpPr>
            <a:spLocks noChangeArrowheads="1"/>
          </p:cNvSpPr>
          <p:nvPr/>
        </p:nvSpPr>
        <p:spPr bwMode="auto">
          <a:xfrm>
            <a:off x="7119968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6" name="Rectangle 173"/>
          <p:cNvSpPr>
            <a:spLocks noChangeArrowheads="1"/>
          </p:cNvSpPr>
          <p:nvPr/>
        </p:nvSpPr>
        <p:spPr bwMode="auto">
          <a:xfrm>
            <a:off x="6679243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7" name="Rectangle 174"/>
          <p:cNvSpPr>
            <a:spLocks noChangeArrowheads="1"/>
          </p:cNvSpPr>
          <p:nvPr/>
        </p:nvSpPr>
        <p:spPr bwMode="auto">
          <a:xfrm>
            <a:off x="6238517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8" name="Rectangle 175"/>
          <p:cNvSpPr>
            <a:spLocks noChangeArrowheads="1"/>
          </p:cNvSpPr>
          <p:nvPr/>
        </p:nvSpPr>
        <p:spPr bwMode="auto">
          <a:xfrm>
            <a:off x="5797792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89" name="Rectangle 176"/>
          <p:cNvSpPr>
            <a:spLocks noChangeArrowheads="1"/>
          </p:cNvSpPr>
          <p:nvPr/>
        </p:nvSpPr>
        <p:spPr bwMode="auto">
          <a:xfrm>
            <a:off x="5357067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0" name="Rectangle 177"/>
          <p:cNvSpPr>
            <a:spLocks noChangeArrowheads="1"/>
          </p:cNvSpPr>
          <p:nvPr/>
        </p:nvSpPr>
        <p:spPr bwMode="auto">
          <a:xfrm>
            <a:off x="4861251" y="5405382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1" name="Rectangle 178"/>
          <p:cNvSpPr>
            <a:spLocks noChangeArrowheads="1"/>
          </p:cNvSpPr>
          <p:nvPr/>
        </p:nvSpPr>
        <p:spPr bwMode="auto">
          <a:xfrm>
            <a:off x="4387471" y="5405382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2" name="Rectangle 179"/>
          <p:cNvSpPr>
            <a:spLocks noChangeArrowheads="1"/>
          </p:cNvSpPr>
          <p:nvPr/>
        </p:nvSpPr>
        <p:spPr bwMode="auto">
          <a:xfrm>
            <a:off x="3946746" y="5405382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3" name="Line 180"/>
          <p:cNvSpPr>
            <a:spLocks noChangeShapeType="1"/>
          </p:cNvSpPr>
          <p:nvPr/>
        </p:nvSpPr>
        <p:spPr bwMode="auto">
          <a:xfrm>
            <a:off x="3946746" y="5405382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4" name="Line 181"/>
          <p:cNvSpPr>
            <a:spLocks noChangeShapeType="1"/>
          </p:cNvSpPr>
          <p:nvPr/>
        </p:nvSpPr>
        <p:spPr bwMode="auto">
          <a:xfrm>
            <a:off x="3946746" y="5740324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5" name="Line 182"/>
          <p:cNvSpPr>
            <a:spLocks noChangeShapeType="1"/>
          </p:cNvSpPr>
          <p:nvPr/>
        </p:nvSpPr>
        <p:spPr bwMode="auto">
          <a:xfrm>
            <a:off x="3946746" y="5405382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6" name="Line 183"/>
          <p:cNvSpPr>
            <a:spLocks noChangeShapeType="1"/>
          </p:cNvSpPr>
          <p:nvPr/>
        </p:nvSpPr>
        <p:spPr bwMode="auto">
          <a:xfrm>
            <a:off x="4387471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7" name="Line 184"/>
          <p:cNvSpPr>
            <a:spLocks noChangeShapeType="1"/>
          </p:cNvSpPr>
          <p:nvPr/>
        </p:nvSpPr>
        <p:spPr bwMode="auto">
          <a:xfrm>
            <a:off x="4861251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8" name="Line 185"/>
          <p:cNvSpPr>
            <a:spLocks noChangeShapeType="1"/>
          </p:cNvSpPr>
          <p:nvPr/>
        </p:nvSpPr>
        <p:spPr bwMode="auto">
          <a:xfrm>
            <a:off x="5357067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99" name="Line 186"/>
          <p:cNvSpPr>
            <a:spLocks noChangeShapeType="1"/>
          </p:cNvSpPr>
          <p:nvPr/>
        </p:nvSpPr>
        <p:spPr bwMode="auto">
          <a:xfrm>
            <a:off x="5797792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0" name="Line 187"/>
          <p:cNvSpPr>
            <a:spLocks noChangeShapeType="1"/>
          </p:cNvSpPr>
          <p:nvPr/>
        </p:nvSpPr>
        <p:spPr bwMode="auto">
          <a:xfrm>
            <a:off x="6238517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1" name="Line 188"/>
          <p:cNvSpPr>
            <a:spLocks noChangeShapeType="1"/>
          </p:cNvSpPr>
          <p:nvPr/>
        </p:nvSpPr>
        <p:spPr bwMode="auto">
          <a:xfrm>
            <a:off x="6679243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2" name="Line 189"/>
          <p:cNvSpPr>
            <a:spLocks noChangeShapeType="1"/>
          </p:cNvSpPr>
          <p:nvPr/>
        </p:nvSpPr>
        <p:spPr bwMode="auto">
          <a:xfrm>
            <a:off x="7119968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3" name="Line 190"/>
          <p:cNvSpPr>
            <a:spLocks noChangeShapeType="1"/>
          </p:cNvSpPr>
          <p:nvPr/>
        </p:nvSpPr>
        <p:spPr bwMode="auto">
          <a:xfrm>
            <a:off x="7560693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4" name="Line 191"/>
          <p:cNvSpPr>
            <a:spLocks noChangeShapeType="1"/>
          </p:cNvSpPr>
          <p:nvPr/>
        </p:nvSpPr>
        <p:spPr bwMode="auto">
          <a:xfrm>
            <a:off x="8001418" y="5405382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5" name="Line 192"/>
          <p:cNvSpPr>
            <a:spLocks noChangeShapeType="1"/>
          </p:cNvSpPr>
          <p:nvPr/>
        </p:nvSpPr>
        <p:spPr bwMode="auto">
          <a:xfrm>
            <a:off x="8475198" y="5405382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6" name="Rectangle 193"/>
          <p:cNvSpPr>
            <a:spLocks noChangeArrowheads="1"/>
          </p:cNvSpPr>
          <p:nvPr/>
        </p:nvSpPr>
        <p:spPr bwMode="auto">
          <a:xfrm>
            <a:off x="8001418" y="5874300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7" name="Rectangle 194"/>
          <p:cNvSpPr>
            <a:spLocks noChangeArrowheads="1"/>
          </p:cNvSpPr>
          <p:nvPr/>
        </p:nvSpPr>
        <p:spPr bwMode="auto">
          <a:xfrm>
            <a:off x="7560693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8" name="Rectangle 195"/>
          <p:cNvSpPr>
            <a:spLocks noChangeArrowheads="1"/>
          </p:cNvSpPr>
          <p:nvPr/>
        </p:nvSpPr>
        <p:spPr bwMode="auto">
          <a:xfrm>
            <a:off x="7119968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09" name="Rectangle 196"/>
          <p:cNvSpPr>
            <a:spLocks noChangeArrowheads="1"/>
          </p:cNvSpPr>
          <p:nvPr/>
        </p:nvSpPr>
        <p:spPr bwMode="auto">
          <a:xfrm>
            <a:off x="6679243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0" name="Rectangle 197"/>
          <p:cNvSpPr>
            <a:spLocks noChangeArrowheads="1"/>
          </p:cNvSpPr>
          <p:nvPr/>
        </p:nvSpPr>
        <p:spPr bwMode="auto">
          <a:xfrm>
            <a:off x="6238517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1" name="Rectangle 198"/>
          <p:cNvSpPr>
            <a:spLocks noChangeArrowheads="1"/>
          </p:cNvSpPr>
          <p:nvPr/>
        </p:nvSpPr>
        <p:spPr bwMode="auto">
          <a:xfrm>
            <a:off x="5797792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2" name="Rectangle 199"/>
          <p:cNvSpPr>
            <a:spLocks noChangeArrowheads="1"/>
          </p:cNvSpPr>
          <p:nvPr/>
        </p:nvSpPr>
        <p:spPr bwMode="auto">
          <a:xfrm>
            <a:off x="5357067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3" name="Rectangle 200"/>
          <p:cNvSpPr>
            <a:spLocks noChangeArrowheads="1"/>
          </p:cNvSpPr>
          <p:nvPr/>
        </p:nvSpPr>
        <p:spPr bwMode="auto">
          <a:xfrm>
            <a:off x="4861251" y="5874300"/>
            <a:ext cx="495816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4" name="Rectangle 201"/>
          <p:cNvSpPr>
            <a:spLocks noChangeArrowheads="1"/>
          </p:cNvSpPr>
          <p:nvPr/>
        </p:nvSpPr>
        <p:spPr bwMode="auto">
          <a:xfrm>
            <a:off x="4387471" y="5874300"/>
            <a:ext cx="473780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20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5" name="Rectangle 202"/>
          <p:cNvSpPr>
            <a:spLocks noChangeArrowheads="1"/>
          </p:cNvSpPr>
          <p:nvPr/>
        </p:nvSpPr>
        <p:spPr bwMode="auto">
          <a:xfrm>
            <a:off x="3946746" y="5874300"/>
            <a:ext cx="440725" cy="3349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30000"/>
              </a:spcBef>
              <a:buClr>
                <a:srgbClr val="186C72"/>
              </a:buClr>
              <a:buFont typeface="Wingdings" panose="05000000000000000000" pitchFamily="2" charset="2"/>
              <a:buNone/>
            </a:pPr>
            <a:endParaRPr lang="en-US" altLang="en-US" sz="140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6" name="Line 203"/>
          <p:cNvSpPr>
            <a:spLocks noChangeShapeType="1"/>
          </p:cNvSpPr>
          <p:nvPr/>
        </p:nvSpPr>
        <p:spPr bwMode="auto">
          <a:xfrm>
            <a:off x="3946746" y="5874300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7" name="Line 204"/>
          <p:cNvSpPr>
            <a:spLocks noChangeShapeType="1"/>
          </p:cNvSpPr>
          <p:nvPr/>
        </p:nvSpPr>
        <p:spPr bwMode="auto">
          <a:xfrm>
            <a:off x="3946746" y="6209242"/>
            <a:ext cx="4528452" cy="0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8" name="Line 205"/>
          <p:cNvSpPr>
            <a:spLocks noChangeShapeType="1"/>
          </p:cNvSpPr>
          <p:nvPr/>
        </p:nvSpPr>
        <p:spPr bwMode="auto">
          <a:xfrm>
            <a:off x="3946746" y="5874300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19" name="Line 206"/>
          <p:cNvSpPr>
            <a:spLocks noChangeShapeType="1"/>
          </p:cNvSpPr>
          <p:nvPr/>
        </p:nvSpPr>
        <p:spPr bwMode="auto">
          <a:xfrm>
            <a:off x="4387471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0" name="Line 207"/>
          <p:cNvSpPr>
            <a:spLocks noChangeShapeType="1"/>
          </p:cNvSpPr>
          <p:nvPr/>
        </p:nvSpPr>
        <p:spPr bwMode="auto">
          <a:xfrm>
            <a:off x="4861251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1" name="Line 208"/>
          <p:cNvSpPr>
            <a:spLocks noChangeShapeType="1"/>
          </p:cNvSpPr>
          <p:nvPr/>
        </p:nvSpPr>
        <p:spPr bwMode="auto">
          <a:xfrm>
            <a:off x="5357067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2" name="Line 209"/>
          <p:cNvSpPr>
            <a:spLocks noChangeShapeType="1"/>
          </p:cNvSpPr>
          <p:nvPr/>
        </p:nvSpPr>
        <p:spPr bwMode="auto">
          <a:xfrm>
            <a:off x="5797792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3" name="Line 210"/>
          <p:cNvSpPr>
            <a:spLocks noChangeShapeType="1"/>
          </p:cNvSpPr>
          <p:nvPr/>
        </p:nvSpPr>
        <p:spPr bwMode="auto">
          <a:xfrm>
            <a:off x="6238517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4" name="Line 211"/>
          <p:cNvSpPr>
            <a:spLocks noChangeShapeType="1"/>
          </p:cNvSpPr>
          <p:nvPr/>
        </p:nvSpPr>
        <p:spPr bwMode="auto">
          <a:xfrm>
            <a:off x="6679243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5" name="Line 212"/>
          <p:cNvSpPr>
            <a:spLocks noChangeShapeType="1"/>
          </p:cNvSpPr>
          <p:nvPr/>
        </p:nvSpPr>
        <p:spPr bwMode="auto">
          <a:xfrm>
            <a:off x="7119968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6" name="Line 213"/>
          <p:cNvSpPr>
            <a:spLocks noChangeShapeType="1"/>
          </p:cNvSpPr>
          <p:nvPr/>
        </p:nvSpPr>
        <p:spPr bwMode="auto">
          <a:xfrm>
            <a:off x="7560693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7" name="Line 214"/>
          <p:cNvSpPr>
            <a:spLocks noChangeShapeType="1"/>
          </p:cNvSpPr>
          <p:nvPr/>
        </p:nvSpPr>
        <p:spPr bwMode="auto">
          <a:xfrm>
            <a:off x="8001418" y="5874300"/>
            <a:ext cx="0" cy="33494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28" name="Line 215"/>
          <p:cNvSpPr>
            <a:spLocks noChangeShapeType="1"/>
          </p:cNvSpPr>
          <p:nvPr/>
        </p:nvSpPr>
        <p:spPr bwMode="auto">
          <a:xfrm>
            <a:off x="8475198" y="5874300"/>
            <a:ext cx="0" cy="334942"/>
          </a:xfrm>
          <a:prstGeom prst="line">
            <a:avLst/>
          </a:prstGeom>
          <a:noFill/>
          <a:ln w="28575" cap="sq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-1" y="225437"/>
            <a:ext cx="1449859" cy="914400"/>
          </a:xfrm>
          <a:prstGeom prst="rect">
            <a:avLst/>
          </a:prstGeom>
          <a:solidFill>
            <a:schemeClr val="accent6"/>
          </a:solidFill>
        </p:spPr>
        <p:txBody>
          <a:bodyPr wrap="none" lIns="182880" tIns="0" bIns="0" anchor="ctr" anchorCtr="0">
            <a:noAutofit/>
          </a:bodyPr>
          <a:lstStyle/>
          <a:p>
            <a:pPr algn="r" eaLnBrk="1" hangingPunct="1">
              <a:lnSpc>
                <a:spcPts val="2800"/>
              </a:lnSpc>
            </a:pPr>
            <a:r>
              <a:rPr lang="pt-BR" altLang="en-US" sz="3200" b="1" cap="all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HOW</a:t>
            </a:r>
            <a:endParaRPr lang="pt-BR" altLang="en-US" sz="2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23145" y="1327759"/>
            <a:ext cx="3682653" cy="4847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6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en-US" sz="2400" dirty="0"/>
              <a:t>Shaded areas indicate </a:t>
            </a:r>
            <a:br>
              <a:rPr lang="pt-BR" altLang="en-US" sz="2400" dirty="0"/>
            </a:br>
            <a:r>
              <a:rPr lang="pt-BR" altLang="en-US" sz="2400" dirty="0"/>
              <a:t>the JobMatch pattern</a:t>
            </a:r>
          </a:p>
          <a:p>
            <a:r>
              <a:rPr lang="pt-BR" altLang="en-US" sz="2400" dirty="0"/>
              <a:t>The JobMatch patterns show </a:t>
            </a:r>
            <a:br>
              <a:rPr lang="pt-BR" altLang="en-US" sz="2400" dirty="0"/>
            </a:br>
            <a:r>
              <a:rPr lang="pt-BR" altLang="en-US" sz="2400" dirty="0"/>
              <a:t>requirements for the jobs</a:t>
            </a:r>
          </a:p>
          <a:p>
            <a:r>
              <a:rPr lang="pt-BR" altLang="en-US" sz="2400" dirty="0"/>
              <a:t>Use these patterns for:</a:t>
            </a:r>
          </a:p>
          <a:p>
            <a:pPr lvl="1"/>
            <a:r>
              <a:rPr lang="pt-BR" altLang="en-US" sz="2000" dirty="0"/>
              <a:t>Placement</a:t>
            </a:r>
          </a:p>
          <a:p>
            <a:pPr lvl="1"/>
            <a:r>
              <a:rPr lang="pt-BR" altLang="en-US" sz="2000" dirty="0"/>
              <a:t>Retention</a:t>
            </a:r>
          </a:p>
          <a:p>
            <a:pPr lvl="1"/>
            <a:r>
              <a:rPr lang="pt-BR" altLang="en-US" sz="2000" dirty="0"/>
              <a:t>Training</a:t>
            </a:r>
          </a:p>
          <a:p>
            <a:pPr lvl="1"/>
            <a:r>
              <a:rPr lang="pt-BR" altLang="en-US" sz="2000" dirty="0"/>
              <a:t>Promoting</a:t>
            </a:r>
          </a:p>
          <a:p>
            <a:pPr lvl="1"/>
            <a:r>
              <a:rPr lang="pt-BR" altLang="en-US" sz="2000" dirty="0"/>
              <a:t>Managing</a:t>
            </a:r>
          </a:p>
          <a:p>
            <a:pPr lvl="1"/>
            <a:r>
              <a:rPr lang="pt-BR" altLang="en-US" sz="2000" dirty="0"/>
              <a:t>Planning</a:t>
            </a:r>
            <a:endParaRPr lang="en-US" altLang="en-US" sz="2000" dirty="0"/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The JobMatch™ Pattern</a:t>
            </a:r>
            <a:endParaRPr lang="en-US" altLang="en-US"/>
          </a:p>
        </p:txBody>
      </p:sp>
      <p:graphicFrame>
        <p:nvGraphicFramePr>
          <p:cNvPr id="35843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62496656"/>
              </p:ext>
            </p:extLst>
          </p:nvPr>
        </p:nvGraphicFramePr>
        <p:xfrm>
          <a:off x="5458109" y="1454846"/>
          <a:ext cx="342106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Document" r:id="rId3" imgW="5959919" imgH="8098274" progId="Word.Document.8">
                  <p:embed/>
                </p:oleObj>
              </mc:Choice>
              <mc:Fallback>
                <p:oleObj name="Document" r:id="rId3" imgW="5959919" imgH="8098274" progId="Word.Document.8">
                  <p:embed/>
                  <p:pic>
                    <p:nvPicPr>
                      <p:cNvPr id="358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109" y="1454846"/>
                        <a:ext cx="3421062" cy="46482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2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039660" y="1983143"/>
            <a:ext cx="4663440" cy="914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 lIns="182880" anchor="ctr" anchorCtr="0"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pt-BR" altLang="en-US" sz="32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Good </a:t>
            </a:r>
            <a:r>
              <a:rPr lang="pt-BR" altLang="en-US" sz="32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Job Match</a:t>
            </a:r>
            <a:endParaRPr lang="pt-BR" altLang="en-US" sz="2800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3145" y="1327759"/>
            <a:ext cx="3682653" cy="4847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The Profile</a:t>
            </a:r>
            <a:endParaRPr lang="en-US" altLang="en-US" dirty="0"/>
          </a:p>
        </p:txBody>
      </p:sp>
      <p:graphicFrame>
        <p:nvGraphicFramePr>
          <p:cNvPr id="36866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9569866"/>
              </p:ext>
            </p:extLst>
          </p:nvPr>
        </p:nvGraphicFramePr>
        <p:xfrm>
          <a:off x="5297530" y="1530350"/>
          <a:ext cx="336867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Document" r:id="rId3" imgW="6833616" imgH="9430512" progId="Word.Document.8">
                  <p:embed/>
                </p:oleObj>
              </mc:Choice>
              <mc:Fallback>
                <p:oleObj name="Document" r:id="rId3" imgW="6833616" imgH="9430512" progId="Word.Document.8">
                  <p:embed/>
                  <p:pic>
                    <p:nvPicPr>
                      <p:cNvPr id="3686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6000" b="6888"/>
                      <a:stretch>
                        <a:fillRect/>
                      </a:stretch>
                    </p:blipFill>
                    <p:spPr bwMode="auto">
                      <a:xfrm>
                        <a:off x="5297530" y="1530350"/>
                        <a:ext cx="3368675" cy="46482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039660" y="1983143"/>
            <a:ext cx="4663440" cy="914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lIns="182880" anchor="ctr" anchorCtr="0">
            <a:noAutofit/>
          </a:bodyPr>
          <a:lstStyle/>
          <a:p>
            <a:pPr eaLnBrk="1" hangingPunct="1">
              <a:lnSpc>
                <a:spcPts val="2800"/>
              </a:lnSpc>
            </a:pPr>
            <a:r>
              <a:rPr lang="pt-BR" altLang="en-US" sz="3200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Poor </a:t>
            </a:r>
            <a:r>
              <a:rPr lang="pt-BR" altLang="en-US" sz="320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Job Match</a:t>
            </a:r>
            <a:endParaRPr lang="pt-BR" altLang="en-US" sz="2800" dirty="0">
              <a:solidFill>
                <a:schemeClr val="accent2">
                  <a:lumMod val="50000"/>
                </a:schemeClr>
              </a:solidFill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3145" y="1327759"/>
            <a:ext cx="3682653" cy="48475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The Profile—Poor Job Match</a:t>
            </a:r>
            <a:endParaRPr lang="en-US" altLang="en-US" dirty="0"/>
          </a:p>
        </p:txBody>
      </p:sp>
      <p:graphicFrame>
        <p:nvGraphicFramePr>
          <p:cNvPr id="3789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129998"/>
              </p:ext>
            </p:extLst>
          </p:nvPr>
        </p:nvGraphicFramePr>
        <p:xfrm>
          <a:off x="5497513" y="1504950"/>
          <a:ext cx="3646487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Document" r:id="rId3" imgW="6821424" imgH="8487156" progId="Word.Document.8">
                  <p:embed/>
                </p:oleObj>
              </mc:Choice>
              <mc:Fallback>
                <p:oleObj name="Document" r:id="rId3" imgW="6821424" imgH="8487156" progId="Word.Document.8">
                  <p:embed/>
                  <p:pic>
                    <p:nvPicPr>
                      <p:cNvPr id="3789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2479"/>
                      <a:stretch>
                        <a:fillRect/>
                      </a:stretch>
                    </p:blipFill>
                    <p:spPr bwMode="auto">
                      <a:xfrm>
                        <a:off x="5497513" y="1504950"/>
                        <a:ext cx="3646487" cy="4533900"/>
                      </a:xfrm>
                      <a:prstGeom prst="rect">
                        <a:avLst/>
                      </a:prstGeom>
                      <a:noFill/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6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3000" dirty="0" smtClean="0">
                <a:solidFill>
                  <a:srgbClr val="196888"/>
                </a:solidFill>
              </a:rPr>
              <a:t>Why</a:t>
            </a:r>
            <a:r>
              <a:rPr lang="en-US" altLang="en-US" cap="all" spc="20" dirty="0" smtClean="0">
                <a:solidFill>
                  <a:srgbClr val="196888"/>
                </a:solidFill>
              </a:rPr>
              <a:t> </a:t>
            </a:r>
            <a:r>
              <a:rPr lang="en-US" altLang="en-US" sz="3000" dirty="0" smtClean="0">
                <a:solidFill>
                  <a:srgbClr val="196888"/>
                </a:solidFill>
              </a:rPr>
              <a:t>and How to Utilize Assessment Tools</a:t>
            </a:r>
          </a:p>
          <a:p>
            <a:r>
              <a:rPr lang="en-US" sz="3000" dirty="0">
                <a:solidFill>
                  <a:srgbClr val="196888"/>
                </a:solidFill>
              </a:rPr>
              <a:t>Hiring Right in Today’s Competitive Labor Market</a:t>
            </a:r>
          </a:p>
          <a:p>
            <a:r>
              <a:rPr lang="en-US" sz="3000" dirty="0">
                <a:solidFill>
                  <a:srgbClr val="196888"/>
                </a:solidFill>
              </a:rPr>
              <a:t>Why Your Culture Plays a Huge Role in Growing Your Business</a:t>
            </a:r>
          </a:p>
          <a:p>
            <a:r>
              <a:rPr lang="en-US" sz="3000" dirty="0">
                <a:solidFill>
                  <a:srgbClr val="196888"/>
                </a:solidFill>
              </a:rPr>
              <a:t>Create a Learning Organization to Retain Your Workforce</a:t>
            </a:r>
          </a:p>
          <a:p>
            <a:r>
              <a:rPr lang="en-US" altLang="en-US" sz="3000" dirty="0" smtClean="0">
                <a:solidFill>
                  <a:srgbClr val="196888"/>
                </a:solidFill>
              </a:rPr>
              <a:t>Pulling it All Together</a:t>
            </a:r>
          </a:p>
          <a:p>
            <a:endParaRPr lang="en-US" sz="3000" dirty="0">
              <a:solidFill>
                <a:srgbClr val="4F97A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309" y="312761"/>
            <a:ext cx="8458200" cy="762000"/>
          </a:xfrm>
        </p:spPr>
        <p:txBody>
          <a:bodyPr/>
          <a:lstStyle/>
          <a:p>
            <a:r>
              <a:rPr lang="en-US" dirty="0"/>
              <a:t>DISCUSSION POINTS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7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504" y="1365813"/>
            <a:ext cx="769716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eaLnBrk="1" hangingPunct="1">
              <a:defRPr/>
            </a:pPr>
            <a:r>
              <a:rPr lang="en-US" altLang="en-US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understand talent landscape  </a:t>
            </a:r>
            <a:endParaRPr lang="en-US" alt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504" y="2375704"/>
            <a:ext cx="769716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evaluate and deploy internal talent </a:t>
            </a:r>
            <a:b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part of a career pathing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504" y="3385595"/>
            <a:ext cx="769716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eaLnBrk="1" hangingPunct="1">
              <a:defRPr/>
            </a:pPr>
            <a:r>
              <a:rPr lang="en-US" altLang="en-US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identify high potentials </a:t>
            </a:r>
            <a:endParaRPr lang="en-US" alt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504" y="4395486"/>
            <a:ext cx="769716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eaLnBrk="1" hangingPunct="1">
              <a:defRPr/>
            </a:pPr>
            <a:r>
              <a:rPr lang="en-US" altLang="en-US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match new hires to the right jobs </a:t>
            </a:r>
            <a:endParaRPr lang="en-US" alt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5504" y="5405377"/>
            <a:ext cx="769716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rtlCol="0" anchor="ctr"/>
          <a:lstStyle/>
          <a:p>
            <a:pPr eaLnBrk="1" hangingPunct="1">
              <a:defRPr/>
            </a:pPr>
            <a:r>
              <a:rPr lang="en-US" altLang="en-US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understand organizational priorities and practices  </a:t>
            </a:r>
            <a:endParaRPr lang="en-US" altLang="en-US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1926" y="1539434"/>
            <a:ext cx="567158" cy="5671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Use Assessments?</a:t>
            </a:r>
            <a:endParaRPr lang="en-US" altLang="en-US" dirty="0"/>
          </a:p>
        </p:txBody>
      </p:sp>
      <p:sp>
        <p:nvSpPr>
          <p:cNvPr id="12" name="Oval 11"/>
          <p:cNvSpPr/>
          <p:nvPr/>
        </p:nvSpPr>
        <p:spPr>
          <a:xfrm>
            <a:off x="491926" y="2549325"/>
            <a:ext cx="567158" cy="5671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91926" y="3559216"/>
            <a:ext cx="567158" cy="5671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91926" y="4569107"/>
            <a:ext cx="567158" cy="5671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91926" y="5578998"/>
            <a:ext cx="567158" cy="56715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02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80032" y="1719072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780032" y="2360371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80032" y="3001670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80032" y="3642969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80032" y="4284268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0032" y="4925568"/>
            <a:ext cx="5583936" cy="621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762000"/>
          </a:xfrm>
        </p:spPr>
        <p:txBody>
          <a:bodyPr/>
          <a:lstStyle/>
          <a:p>
            <a:r>
              <a:rPr lang="en-US" altLang="en-US"/>
              <a:t>Our Web-Based Assessments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5" name="Freeform 48"/>
          <p:cNvSpPr>
            <a:spLocks noEditPoints="1"/>
          </p:cNvSpPr>
          <p:nvPr/>
        </p:nvSpPr>
        <p:spPr bwMode="auto">
          <a:xfrm>
            <a:off x="398813" y="1230492"/>
            <a:ext cx="8346375" cy="5226119"/>
          </a:xfrm>
          <a:custGeom>
            <a:avLst/>
            <a:gdLst>
              <a:gd name="T0" fmla="*/ 300 w 300"/>
              <a:gd name="T1" fmla="*/ 175 h 190"/>
              <a:gd name="T2" fmla="*/ 300 w 300"/>
              <a:gd name="T3" fmla="*/ 180 h 190"/>
              <a:gd name="T4" fmla="*/ 290 w 300"/>
              <a:gd name="T5" fmla="*/ 190 h 190"/>
              <a:gd name="T6" fmla="*/ 10 w 300"/>
              <a:gd name="T7" fmla="*/ 190 h 190"/>
              <a:gd name="T8" fmla="*/ 0 w 300"/>
              <a:gd name="T9" fmla="*/ 180 h 190"/>
              <a:gd name="T10" fmla="*/ 0 w 300"/>
              <a:gd name="T11" fmla="*/ 175 h 190"/>
              <a:gd name="T12" fmla="*/ 120 w 300"/>
              <a:gd name="T13" fmla="*/ 175 h 190"/>
              <a:gd name="T14" fmla="*/ 125 w 300"/>
              <a:gd name="T15" fmla="*/ 180 h 190"/>
              <a:gd name="T16" fmla="*/ 175 w 300"/>
              <a:gd name="T17" fmla="*/ 180 h 190"/>
              <a:gd name="T18" fmla="*/ 180 w 300"/>
              <a:gd name="T19" fmla="*/ 175 h 190"/>
              <a:gd name="T20" fmla="*/ 300 w 300"/>
              <a:gd name="T21" fmla="*/ 175 h 190"/>
              <a:gd name="T22" fmla="*/ 278 w 300"/>
              <a:gd name="T23" fmla="*/ 180 h 190"/>
              <a:gd name="T24" fmla="*/ 258 w 300"/>
              <a:gd name="T25" fmla="*/ 180 h 190"/>
              <a:gd name="T26" fmla="*/ 255 w 300"/>
              <a:gd name="T27" fmla="*/ 182 h 190"/>
              <a:gd name="T28" fmla="*/ 255 w 300"/>
              <a:gd name="T29" fmla="*/ 182 h 190"/>
              <a:gd name="T30" fmla="*/ 258 w 300"/>
              <a:gd name="T31" fmla="*/ 185 h 190"/>
              <a:gd name="T32" fmla="*/ 278 w 300"/>
              <a:gd name="T33" fmla="*/ 185 h 190"/>
              <a:gd name="T34" fmla="*/ 280 w 300"/>
              <a:gd name="T35" fmla="*/ 182 h 190"/>
              <a:gd name="T36" fmla="*/ 280 w 300"/>
              <a:gd name="T37" fmla="*/ 182 h 190"/>
              <a:gd name="T38" fmla="*/ 278 w 300"/>
              <a:gd name="T39" fmla="*/ 180 h 190"/>
              <a:gd name="T40" fmla="*/ 30 w 300"/>
              <a:gd name="T41" fmla="*/ 10 h 190"/>
              <a:gd name="T42" fmla="*/ 30 w 300"/>
              <a:gd name="T43" fmla="*/ 170 h 190"/>
              <a:gd name="T44" fmla="*/ 270 w 300"/>
              <a:gd name="T45" fmla="*/ 170 h 190"/>
              <a:gd name="T46" fmla="*/ 270 w 300"/>
              <a:gd name="T47" fmla="*/ 10 h 190"/>
              <a:gd name="T48" fmla="*/ 260 w 300"/>
              <a:gd name="T49" fmla="*/ 0 h 190"/>
              <a:gd name="T50" fmla="*/ 40 w 300"/>
              <a:gd name="T51" fmla="*/ 0 h 190"/>
              <a:gd name="T52" fmla="*/ 30 w 300"/>
              <a:gd name="T53" fmla="*/ 10 h 190"/>
              <a:gd name="T54" fmla="*/ 255 w 300"/>
              <a:gd name="T55" fmla="*/ 160 h 190"/>
              <a:gd name="T56" fmla="*/ 45 w 300"/>
              <a:gd name="T57" fmla="*/ 160 h 190"/>
              <a:gd name="T58" fmla="*/ 45 w 300"/>
              <a:gd name="T59" fmla="*/ 15 h 190"/>
              <a:gd name="T60" fmla="*/ 255 w 300"/>
              <a:gd name="T61" fmla="*/ 15 h 190"/>
              <a:gd name="T62" fmla="*/ 255 w 300"/>
              <a:gd name="T63" fmla="*/ 160 h 190"/>
              <a:gd name="T64" fmla="*/ 154 w 300"/>
              <a:gd name="T65" fmla="*/ 7 h 190"/>
              <a:gd name="T66" fmla="*/ 150 w 300"/>
              <a:gd name="T67" fmla="*/ 11 h 190"/>
              <a:gd name="T68" fmla="*/ 146 w 300"/>
              <a:gd name="T69" fmla="*/ 7 h 190"/>
              <a:gd name="T70" fmla="*/ 150 w 300"/>
              <a:gd name="T71" fmla="*/ 4 h 190"/>
              <a:gd name="T72" fmla="*/ 154 w 300"/>
              <a:gd name="T73" fmla="*/ 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0" h="190">
                <a:moveTo>
                  <a:pt x="300" y="175"/>
                </a:moveTo>
                <a:cubicBezTo>
                  <a:pt x="300" y="180"/>
                  <a:pt x="300" y="180"/>
                  <a:pt x="300" y="180"/>
                </a:cubicBezTo>
                <a:cubicBezTo>
                  <a:pt x="300" y="186"/>
                  <a:pt x="296" y="190"/>
                  <a:pt x="290" y="190"/>
                </a:cubicBezTo>
                <a:cubicBezTo>
                  <a:pt x="10" y="190"/>
                  <a:pt x="10" y="190"/>
                  <a:pt x="10" y="190"/>
                </a:cubicBezTo>
                <a:cubicBezTo>
                  <a:pt x="4" y="190"/>
                  <a:pt x="0" y="186"/>
                  <a:pt x="0" y="180"/>
                </a:cubicBezTo>
                <a:cubicBezTo>
                  <a:pt x="0" y="175"/>
                  <a:pt x="0" y="175"/>
                  <a:pt x="0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8"/>
                  <a:pt x="122" y="180"/>
                  <a:pt x="125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8" y="180"/>
                  <a:pt x="180" y="178"/>
                  <a:pt x="180" y="175"/>
                </a:cubicBezTo>
                <a:lnTo>
                  <a:pt x="300" y="175"/>
                </a:lnTo>
                <a:close/>
                <a:moveTo>
                  <a:pt x="278" y="180"/>
                </a:moveTo>
                <a:cubicBezTo>
                  <a:pt x="258" y="180"/>
                  <a:pt x="258" y="180"/>
                  <a:pt x="258" y="180"/>
                </a:cubicBezTo>
                <a:cubicBezTo>
                  <a:pt x="256" y="180"/>
                  <a:pt x="255" y="181"/>
                  <a:pt x="255" y="182"/>
                </a:cubicBezTo>
                <a:cubicBezTo>
                  <a:pt x="255" y="182"/>
                  <a:pt x="255" y="182"/>
                  <a:pt x="255" y="182"/>
                </a:cubicBezTo>
                <a:cubicBezTo>
                  <a:pt x="255" y="184"/>
                  <a:pt x="256" y="185"/>
                  <a:pt x="258" y="185"/>
                </a:cubicBezTo>
                <a:cubicBezTo>
                  <a:pt x="278" y="185"/>
                  <a:pt x="278" y="185"/>
                  <a:pt x="278" y="185"/>
                </a:cubicBezTo>
                <a:cubicBezTo>
                  <a:pt x="279" y="185"/>
                  <a:pt x="280" y="184"/>
                  <a:pt x="280" y="182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80" y="181"/>
                  <a:pt x="279" y="180"/>
                  <a:pt x="278" y="180"/>
                </a:cubicBezTo>
                <a:close/>
                <a:moveTo>
                  <a:pt x="30" y="10"/>
                </a:moveTo>
                <a:cubicBezTo>
                  <a:pt x="30" y="170"/>
                  <a:pt x="30" y="170"/>
                  <a:pt x="30" y="170"/>
                </a:cubicBezTo>
                <a:cubicBezTo>
                  <a:pt x="270" y="170"/>
                  <a:pt x="270" y="170"/>
                  <a:pt x="270" y="170"/>
                </a:cubicBezTo>
                <a:cubicBezTo>
                  <a:pt x="270" y="10"/>
                  <a:pt x="270" y="10"/>
                  <a:pt x="270" y="10"/>
                </a:cubicBezTo>
                <a:cubicBezTo>
                  <a:pt x="270" y="4"/>
                  <a:pt x="266" y="0"/>
                  <a:pt x="26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4" y="0"/>
                  <a:pt x="30" y="4"/>
                  <a:pt x="30" y="10"/>
                </a:cubicBezTo>
                <a:close/>
                <a:moveTo>
                  <a:pt x="255" y="160"/>
                </a:moveTo>
                <a:cubicBezTo>
                  <a:pt x="45" y="160"/>
                  <a:pt x="45" y="160"/>
                  <a:pt x="45" y="160"/>
                </a:cubicBezTo>
                <a:cubicBezTo>
                  <a:pt x="45" y="15"/>
                  <a:pt x="45" y="15"/>
                  <a:pt x="45" y="15"/>
                </a:cubicBezTo>
                <a:cubicBezTo>
                  <a:pt x="255" y="15"/>
                  <a:pt x="255" y="15"/>
                  <a:pt x="255" y="15"/>
                </a:cubicBezTo>
                <a:lnTo>
                  <a:pt x="255" y="160"/>
                </a:lnTo>
                <a:close/>
                <a:moveTo>
                  <a:pt x="154" y="7"/>
                </a:moveTo>
                <a:cubicBezTo>
                  <a:pt x="154" y="10"/>
                  <a:pt x="152" y="11"/>
                  <a:pt x="150" y="11"/>
                </a:cubicBezTo>
                <a:cubicBezTo>
                  <a:pt x="148" y="11"/>
                  <a:pt x="146" y="10"/>
                  <a:pt x="146" y="7"/>
                </a:cubicBezTo>
                <a:cubicBezTo>
                  <a:pt x="146" y="5"/>
                  <a:pt x="148" y="4"/>
                  <a:pt x="150" y="4"/>
                </a:cubicBezTo>
                <a:cubicBezTo>
                  <a:pt x="152" y="4"/>
                  <a:pt x="154" y="5"/>
                  <a:pt x="154" y="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59152" y="1829913"/>
            <a:ext cx="550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Our pre-hire assessments are validated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59152" y="2471212"/>
            <a:ext cx="550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Meets all DOL, ADA and EEOC standards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59152" y="2997682"/>
            <a:ext cx="55046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Unsurpassed in ease-of-use, instant </a:t>
            </a:r>
            <a:br>
              <a:rPr lang="en-US" altLang="en-US" sz="20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report(s) feedback—no paperwork delays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9152" y="3753810"/>
            <a:ext cx="550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The most state-of-the-art web technology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59152" y="4395109"/>
            <a:ext cx="5504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bg1"/>
                </a:solidFill>
              </a:rPr>
              <a:t>No IT required on your 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9152" y="4952030"/>
            <a:ext cx="550468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We can set-up your company’s virtual assessment center in just seconds</a:t>
            </a:r>
          </a:p>
        </p:txBody>
      </p:sp>
      <p:sp>
        <p:nvSpPr>
          <p:cNvPr id="24" name="Freeform 90"/>
          <p:cNvSpPr>
            <a:spLocks noEditPoints="1"/>
          </p:cNvSpPr>
          <p:nvPr/>
        </p:nvSpPr>
        <p:spPr bwMode="auto">
          <a:xfrm>
            <a:off x="1865833" y="1827384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0"/>
          <p:cNvSpPr>
            <a:spLocks noEditPoints="1"/>
          </p:cNvSpPr>
          <p:nvPr/>
        </p:nvSpPr>
        <p:spPr bwMode="auto">
          <a:xfrm>
            <a:off x="1865833" y="2468683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0"/>
          <p:cNvSpPr>
            <a:spLocks noEditPoints="1"/>
          </p:cNvSpPr>
          <p:nvPr/>
        </p:nvSpPr>
        <p:spPr bwMode="auto">
          <a:xfrm>
            <a:off x="1865833" y="3109982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0"/>
          <p:cNvSpPr>
            <a:spLocks noEditPoints="1"/>
          </p:cNvSpPr>
          <p:nvPr/>
        </p:nvSpPr>
        <p:spPr bwMode="auto">
          <a:xfrm>
            <a:off x="1865833" y="3751281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0"/>
          <p:cNvSpPr>
            <a:spLocks noEditPoints="1"/>
          </p:cNvSpPr>
          <p:nvPr/>
        </p:nvSpPr>
        <p:spPr bwMode="auto">
          <a:xfrm>
            <a:off x="1865833" y="4392580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0"/>
          <p:cNvSpPr>
            <a:spLocks noEditPoints="1"/>
          </p:cNvSpPr>
          <p:nvPr/>
        </p:nvSpPr>
        <p:spPr bwMode="auto">
          <a:xfrm>
            <a:off x="1865833" y="5033880"/>
            <a:ext cx="517703" cy="386295"/>
          </a:xfrm>
          <a:custGeom>
            <a:avLst/>
            <a:gdLst>
              <a:gd name="T0" fmla="*/ 8 w 208"/>
              <a:gd name="T1" fmla="*/ 0 h 156"/>
              <a:gd name="T2" fmla="*/ 149 w 208"/>
              <a:gd name="T3" fmla="*/ 0 h 156"/>
              <a:gd name="T4" fmla="*/ 156 w 208"/>
              <a:gd name="T5" fmla="*/ 0 h 156"/>
              <a:gd name="T6" fmla="*/ 156 w 208"/>
              <a:gd name="T7" fmla="*/ 8 h 156"/>
              <a:gd name="T8" fmla="*/ 156 w 208"/>
              <a:gd name="T9" fmla="*/ 23 h 156"/>
              <a:gd name="T10" fmla="*/ 141 w 208"/>
              <a:gd name="T11" fmla="*/ 39 h 156"/>
              <a:gd name="T12" fmla="*/ 141 w 208"/>
              <a:gd name="T13" fmla="*/ 15 h 156"/>
              <a:gd name="T14" fmla="*/ 15 w 208"/>
              <a:gd name="T15" fmla="*/ 15 h 156"/>
              <a:gd name="T16" fmla="*/ 15 w 208"/>
              <a:gd name="T17" fmla="*/ 141 h 156"/>
              <a:gd name="T18" fmla="*/ 141 w 208"/>
              <a:gd name="T19" fmla="*/ 141 h 156"/>
              <a:gd name="T20" fmla="*/ 141 w 208"/>
              <a:gd name="T21" fmla="*/ 122 h 156"/>
              <a:gd name="T22" fmla="*/ 156 w 208"/>
              <a:gd name="T23" fmla="*/ 105 h 156"/>
              <a:gd name="T24" fmla="*/ 156 w 208"/>
              <a:gd name="T25" fmla="*/ 148 h 156"/>
              <a:gd name="T26" fmla="*/ 156 w 208"/>
              <a:gd name="T27" fmla="*/ 156 h 156"/>
              <a:gd name="T28" fmla="*/ 149 w 208"/>
              <a:gd name="T29" fmla="*/ 156 h 156"/>
              <a:gd name="T30" fmla="*/ 8 w 208"/>
              <a:gd name="T31" fmla="*/ 156 h 156"/>
              <a:gd name="T32" fmla="*/ 0 w 208"/>
              <a:gd name="T33" fmla="*/ 156 h 156"/>
              <a:gd name="T34" fmla="*/ 0 w 208"/>
              <a:gd name="T35" fmla="*/ 148 h 156"/>
              <a:gd name="T36" fmla="*/ 0 w 208"/>
              <a:gd name="T37" fmla="*/ 8 h 156"/>
              <a:gd name="T38" fmla="*/ 0 w 208"/>
              <a:gd name="T39" fmla="*/ 0 h 156"/>
              <a:gd name="T40" fmla="*/ 8 w 208"/>
              <a:gd name="T41" fmla="*/ 0 h 156"/>
              <a:gd name="T42" fmla="*/ 62 w 208"/>
              <a:gd name="T43" fmla="*/ 70 h 156"/>
              <a:gd name="T44" fmla="*/ 103 w 208"/>
              <a:gd name="T45" fmla="*/ 119 h 156"/>
              <a:gd name="T46" fmla="*/ 119 w 208"/>
              <a:gd name="T47" fmla="*/ 121 h 156"/>
              <a:gd name="T48" fmla="*/ 121 w 208"/>
              <a:gd name="T49" fmla="*/ 120 h 156"/>
              <a:gd name="T50" fmla="*/ 121 w 208"/>
              <a:gd name="T51" fmla="*/ 120 h 156"/>
              <a:gd name="T52" fmla="*/ 204 w 208"/>
              <a:gd name="T53" fmla="*/ 30 h 156"/>
              <a:gd name="T54" fmla="*/ 203 w 208"/>
              <a:gd name="T55" fmla="*/ 13 h 156"/>
              <a:gd name="T56" fmla="*/ 186 w 208"/>
              <a:gd name="T57" fmla="*/ 14 h 156"/>
              <a:gd name="T58" fmla="*/ 112 w 208"/>
              <a:gd name="T59" fmla="*/ 94 h 156"/>
              <a:gd name="T60" fmla="*/ 80 w 208"/>
              <a:gd name="T61" fmla="*/ 55 h 156"/>
              <a:gd name="T62" fmla="*/ 63 w 208"/>
              <a:gd name="T63" fmla="*/ 54 h 156"/>
              <a:gd name="T64" fmla="*/ 62 w 208"/>
              <a:gd name="T65" fmla="*/ 7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156">
                <a:moveTo>
                  <a:pt x="8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8"/>
                  <a:pt x="156" y="8"/>
                  <a:pt x="156" y="8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41" y="39"/>
                  <a:pt x="141" y="39"/>
                  <a:pt x="141" y="39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1"/>
                  <a:pt x="15" y="141"/>
                  <a:pt x="15" y="141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6" y="156"/>
                  <a:pt x="156" y="156"/>
                  <a:pt x="156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8" y="156"/>
                  <a:pt x="8" y="156"/>
                  <a:pt x="8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8"/>
                  <a:pt x="0" y="8"/>
                  <a:pt x="0" y="8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8" y="0"/>
                  <a:pt x="8" y="0"/>
                </a:cubicBezTo>
                <a:close/>
                <a:moveTo>
                  <a:pt x="62" y="70"/>
                </a:moveTo>
                <a:cubicBezTo>
                  <a:pt x="103" y="119"/>
                  <a:pt x="103" y="119"/>
                  <a:pt x="103" y="119"/>
                </a:cubicBezTo>
                <a:cubicBezTo>
                  <a:pt x="107" y="124"/>
                  <a:pt x="114" y="125"/>
                  <a:pt x="119" y="121"/>
                </a:cubicBezTo>
                <a:cubicBezTo>
                  <a:pt x="120" y="121"/>
                  <a:pt x="120" y="120"/>
                  <a:pt x="121" y="120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204" y="30"/>
                  <a:pt x="204" y="30"/>
                  <a:pt x="204" y="30"/>
                </a:cubicBezTo>
                <a:cubicBezTo>
                  <a:pt x="208" y="25"/>
                  <a:pt x="208" y="18"/>
                  <a:pt x="203" y="13"/>
                </a:cubicBezTo>
                <a:cubicBezTo>
                  <a:pt x="198" y="9"/>
                  <a:pt x="191" y="9"/>
                  <a:pt x="186" y="1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80" y="55"/>
                  <a:pt x="80" y="55"/>
                  <a:pt x="80" y="55"/>
                </a:cubicBezTo>
                <a:cubicBezTo>
                  <a:pt x="76" y="51"/>
                  <a:pt x="69" y="50"/>
                  <a:pt x="63" y="54"/>
                </a:cubicBezTo>
                <a:cubicBezTo>
                  <a:pt x="58" y="58"/>
                  <a:pt x="58" y="65"/>
                  <a:pt x="62" y="7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72768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Background Checks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088896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7160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Step One Survey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605024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48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Profiles 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121152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64592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Sales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637280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48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Team Analysis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153408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1371600" bIns="0" rtlCol="0" anchor="ctr"/>
          <a:lstStyle/>
          <a:p>
            <a:pPr marL="171450" indent="-171450" algn="r">
              <a:lnSpc>
                <a:spcPts val="1700"/>
              </a:lnSpc>
            </a:pPr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Customer Service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669536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marL="171450" indent="-171450" algn="r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Performance Indicator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74336" y="1572768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Ins="0" rtlCol="0" anchor="ctr"/>
          <a:lstStyle/>
          <a:p>
            <a:pPr marL="171450" indent="-171450"/>
            <a:r>
              <a:rPr lang="en-US" altLang="en-US" sz="200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DiSC</a:t>
            </a:r>
            <a:endParaRPr lang="en-US" altLang="en-US" sz="20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4336" y="2088896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0" rtlCol="0" anchor="ctr"/>
          <a:lstStyle/>
          <a:p>
            <a:pPr marL="171450" indent="-171450"/>
            <a:r>
              <a:rPr lang="en-US" altLang="en-US" sz="2000" spc="-7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Work Environment Match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4336" y="2605024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54480" rIns="0" rtlCol="0" anchor="ctr"/>
          <a:lstStyle/>
          <a:p>
            <a:pPr marL="171450" indent="-171450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Call Center Survey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74336" y="3121152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0" rIns="0" rtlCol="0" anchor="ctr"/>
          <a:lstStyle/>
          <a:p>
            <a:pPr algn="ctr"/>
            <a:r>
              <a:rPr lang="en-US" altLang="en-US" sz="200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Job Analysis Survey</a:t>
            </a: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74336" y="3637280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45920" rIns="0" rtlCol="0" anchor="ctr"/>
          <a:lstStyle/>
          <a:p>
            <a:pPr marL="171450" indent="-171450"/>
            <a:r>
              <a:rPr lang="en-US" altLang="en-US" sz="200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Leadership 360 +</a:t>
            </a:r>
            <a:endParaRPr lang="en-US" altLang="en-US" sz="20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74336" y="4153408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0" rIns="0" rtlCol="0" anchor="ctr"/>
          <a:lstStyle/>
          <a:p>
            <a:pPr marL="171450" indent="-171450"/>
            <a:r>
              <a:rPr lang="en-US" altLang="en-US" sz="200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Skill Builders</a:t>
            </a:r>
            <a:endParaRPr lang="en-US" altLang="en-US" sz="2000" dirty="0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4336" y="4669536"/>
            <a:ext cx="4169664" cy="47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0" rIns="0" rtlCol="0" anchor="ctr"/>
          <a:lstStyle/>
          <a:p>
            <a:pPr lvl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8 Development Sections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33472" y="1456944"/>
            <a:ext cx="3877056" cy="3877056"/>
            <a:chOff x="2517648" y="1341120"/>
            <a:chExt cx="4108704" cy="4108704"/>
          </a:xfrm>
        </p:grpSpPr>
        <p:sp>
          <p:nvSpPr>
            <p:cNvPr id="8" name="Oval 7"/>
            <p:cNvSpPr/>
            <p:nvPr/>
          </p:nvSpPr>
          <p:spPr>
            <a:xfrm>
              <a:off x="2517648" y="1341120"/>
              <a:ext cx="4108704" cy="41087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720049" y="1543521"/>
              <a:ext cx="3703902" cy="3703902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5" y="2453833"/>
              <a:ext cx="3197892" cy="1024229"/>
            </a:xfrm>
            <a:prstGeom prst="rect">
              <a:avLst/>
            </a:prstGeom>
          </p:spPr>
        </p:pic>
        <p:sp>
          <p:nvSpPr>
            <p:cNvPr id="41987" name="TextBox 1"/>
            <p:cNvSpPr txBox="1">
              <a:spLocks noChangeArrowheads="1"/>
            </p:cNvSpPr>
            <p:nvPr/>
          </p:nvSpPr>
          <p:spPr bwMode="auto">
            <a:xfrm>
              <a:off x="3186876" y="3700562"/>
              <a:ext cx="272395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 i="1" dirty="0">
                  <a:solidFill>
                    <a:srgbClr val="4F97A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</a:t>
              </a:r>
              <a:r>
                <a:rPr lang="en-US" altLang="en-US" sz="2000" b="1" i="1" dirty="0">
                  <a:solidFill>
                    <a:srgbClr val="4F97A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Only</a:t>
              </a:r>
              <a:r>
                <a:rPr lang="en-US" altLang="en-US" sz="2000" i="1" dirty="0">
                  <a:solidFill>
                    <a:srgbClr val="4F97A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Assessment</a:t>
              </a:r>
              <a:br>
                <a:rPr lang="en-US" altLang="en-US" sz="2000" i="1" dirty="0">
                  <a:solidFill>
                    <a:srgbClr val="4F97A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2000" i="1" dirty="0">
                  <a:solidFill>
                    <a:srgbClr val="4F97A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Company You’ll Need</a:t>
              </a: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113591" y="3611301"/>
              <a:ext cx="2870521" cy="0"/>
            </a:xfrm>
            <a:custGeom>
              <a:avLst/>
              <a:gdLst>
                <a:gd name="connsiteX0" fmla="*/ 0 w 2870521"/>
                <a:gd name="connsiteY0" fmla="*/ 0 h 0"/>
                <a:gd name="connsiteX1" fmla="*/ 2870521 w 287052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70521">
                  <a:moveTo>
                    <a:pt x="0" y="0"/>
                  </a:moveTo>
                  <a:lnTo>
                    <a:pt x="2870521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4438892" y="3611300"/>
              <a:ext cx="219919" cy="15047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2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Our Web-Based Assessments Can </a:t>
            </a:r>
            <a:br>
              <a:rPr lang="en-US" altLang="en-US" dirty="0"/>
            </a:br>
            <a:r>
              <a:rPr lang="en-US" altLang="en-US" dirty="0"/>
              <a:t>Help You With…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23248" y="1706726"/>
            <a:ext cx="1614368" cy="2031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Pre-Employment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4032" y="1706726"/>
            <a:ext cx="1614368" cy="2031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Promotion Decisions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64816" y="1706726"/>
            <a:ext cx="1614368" cy="2031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Retention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5601" y="1706726"/>
            <a:ext cx="1614368" cy="2031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Succession Planning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6385" y="1706726"/>
            <a:ext cx="1614368" cy="2031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Simple Team Building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248" y="3790168"/>
            <a:ext cx="1614368" cy="2031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Team Engineering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4032" y="3790168"/>
            <a:ext cx="1614368" cy="2031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Sales Competence/Strategies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4816" y="3790168"/>
            <a:ext cx="1614368" cy="2031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Performance Problems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5601" y="3790168"/>
            <a:ext cx="1614368" cy="2031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>
                <a:latin typeface="Helvetica" panose="020B0604020202020204" pitchFamily="34" charset="0"/>
                <a:cs typeface="Helvetica" panose="020B0604020202020204" pitchFamily="34" charset="0"/>
              </a:rPr>
              <a:t>Day-to-Day Management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06385" y="3790168"/>
            <a:ext cx="1614368" cy="2031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Coaching/</a:t>
            </a:r>
            <a:b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Development/Training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74131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35498" y="3877056"/>
            <a:ext cx="3929238" cy="2234377"/>
          </a:xfrm>
          <a:solidFill>
            <a:schemeClr val="accent4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wrap="square" lIns="91440" tIns="18288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 typeface="Wingdings" charset="2"/>
              <a:buNone/>
              <a:tabLst>
                <a:tab pos="1828800" algn="l"/>
              </a:tabLst>
              <a:defRPr/>
            </a:pPr>
            <a:r>
              <a:rPr lang="pt-BR" altLang="en-US" sz="4400" b="1" dirty="0">
                <a:solidFill>
                  <a:schemeClr val="accent4">
                    <a:lumMod val="50000"/>
                  </a:schemeClr>
                </a:solidFill>
              </a:rPr>
              <a:t>43%</a:t>
            </a:r>
            <a:r>
              <a:rPr lang="pt-BR" altLang="en-US" sz="3000" b="1" dirty="0">
                <a:solidFill>
                  <a:schemeClr val="bg1"/>
                </a:solidFill>
              </a:rPr>
              <a:t/>
            </a:r>
            <a:br>
              <a:rPr lang="pt-BR" altLang="en-US" sz="3000" b="1" dirty="0">
                <a:solidFill>
                  <a:schemeClr val="bg1"/>
                </a:solidFill>
              </a:rPr>
            </a:br>
            <a:r>
              <a:rPr lang="pt-BR" altLang="en-US" sz="3000" dirty="0">
                <a:solidFill>
                  <a:schemeClr val="bg1"/>
                </a:solidFill>
              </a:rPr>
              <a:t>Not formally </a:t>
            </a:r>
            <a:br>
              <a:rPr lang="pt-BR" altLang="en-US" sz="3000" dirty="0">
                <a:solidFill>
                  <a:schemeClr val="bg1"/>
                </a:solidFill>
              </a:rPr>
            </a:br>
            <a:r>
              <a:rPr lang="pt-BR" altLang="en-US" sz="3000" dirty="0">
                <a:solidFill>
                  <a:schemeClr val="bg1"/>
                </a:solidFill>
              </a:rPr>
              <a:t>educated or trained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b="1">
                <a:ea typeface="ＭＳ Ｐゴシック" panose="020B0600070205080204" pitchFamily="34" charset="-128"/>
                <a:cs typeface="Helvetica" panose="020B0604020202020204" pitchFamily="34" charset="0"/>
              </a:rPr>
              <a:t>Our Belief</a:t>
            </a:r>
            <a:endParaRPr lang="en-US" altLang="en-US" b="1"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6395" y="1456028"/>
            <a:ext cx="9423137" cy="1958525"/>
            <a:chOff x="925291" y="1756969"/>
            <a:chExt cx="9423137" cy="1958525"/>
          </a:xfrm>
        </p:grpSpPr>
        <p:sp>
          <p:nvSpPr>
            <p:cNvPr id="7" name="TextBox 6"/>
            <p:cNvSpPr txBox="1"/>
            <p:nvPr/>
          </p:nvSpPr>
          <p:spPr>
            <a:xfrm>
              <a:off x="925291" y="1756969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“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3635" y="2392055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”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8406" y="2042588"/>
              <a:ext cx="7044981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spcAft>
                  <a:spcPts val="600"/>
                </a:spcAft>
                <a:defRPr/>
              </a:pPr>
              <a:r>
                <a:rPr lang="pt-BR" altLang="en-US" sz="2800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People are happiest and most productive </a:t>
              </a:r>
              <a:br>
                <a:rPr lang="pt-BR" altLang="en-US" sz="2800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pt-BR" altLang="en-US" sz="2800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when they are </a:t>
              </a:r>
              <a:r>
                <a:rPr lang="pt-BR" altLang="en-US" sz="2800" b="1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fully engaged </a:t>
              </a:r>
              <a:r>
                <a:rPr lang="pt-BR" altLang="en-US" sz="2800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 </a:t>
              </a:r>
              <a:r>
                <a:rPr lang="pt-BR" altLang="en-US" sz="2800" b="1" dirty="0">
                  <a:solidFill>
                    <a:srgbClr val="196888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winning</a:t>
              </a:r>
            </a:p>
            <a:p>
              <a:pPr algn="r" eaLnBrk="1" hangingPunct="1">
                <a:spcAft>
                  <a:spcPts val="600"/>
                </a:spcAft>
                <a:defRPr/>
              </a:pPr>
              <a:r>
                <a:rPr lang="pt-BR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—</a:t>
              </a:r>
              <a:r>
                <a:rPr lang="en-US" sz="2000" i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United States Bureau of Labor Statistics</a:t>
              </a:r>
              <a:endParaRPr lang="pt-BR" sz="2000" dirty="0">
                <a:solidFill>
                  <a:srgbClr val="196888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4495434" y="3877056"/>
            <a:ext cx="3929238" cy="2234377"/>
          </a:xfrm>
          <a:prstGeom prst="rect">
            <a:avLst/>
          </a:prstGeom>
          <a:solidFill>
            <a:schemeClr val="accent6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18288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800" kern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1pPr>
            <a:lvl2pPr marL="401638" indent="-230188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600" kern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2pPr>
            <a:lvl3pPr marL="631825" indent="-16986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3pPr>
            <a:lvl4pPr marL="854075" indent="-169863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200" kern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4pPr>
            <a:lvl5pPr marL="1085850" indent="-17145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»"/>
              <a:defRPr sz="1100" kern="1200">
                <a:gradFill>
                  <a:gsLst>
                    <a:gs pos="8300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Helvetica" panose="020B0604020202020204" pitchFamily="34" charset="0"/>
                <a:ea typeface="ＭＳ Ｐゴシック" charset="-128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charset="2"/>
              <a:buNone/>
              <a:tabLst>
                <a:tab pos="1828800" algn="l"/>
              </a:tabLst>
              <a:defRPr/>
            </a:pPr>
            <a:r>
              <a:rPr lang="pt-BR" altLang="en-US" sz="4400" b="1" dirty="0">
                <a:solidFill>
                  <a:schemeClr val="accent6">
                    <a:lumMod val="50000"/>
                  </a:schemeClr>
                </a:solidFill>
              </a:rPr>
              <a:t>67%</a:t>
            </a:r>
            <a:r>
              <a:rPr lang="pt-BR" altLang="en-US" sz="3000" b="1" dirty="0">
                <a:solidFill>
                  <a:schemeClr val="bg1"/>
                </a:solidFill>
              </a:rPr>
              <a:t/>
            </a:r>
            <a:br>
              <a:rPr lang="pt-BR" altLang="en-US" sz="3000" b="1" dirty="0">
                <a:solidFill>
                  <a:schemeClr val="bg1"/>
                </a:solidFill>
              </a:rPr>
            </a:br>
            <a:r>
              <a:rPr lang="pt-BR" altLang="en-US" sz="3000" dirty="0">
                <a:solidFill>
                  <a:schemeClr val="bg1"/>
                </a:solidFill>
              </a:rPr>
              <a:t>Unhappy and/or dissatisfied with current position</a:t>
            </a:r>
          </a:p>
        </p:txBody>
      </p:sp>
    </p:spTree>
    <p:extLst>
      <p:ext uri="{BB962C8B-B14F-4D97-AF65-F5344CB8AC3E}">
        <p14:creationId xmlns:p14="http://schemas.microsoft.com/office/powerpoint/2010/main" val="21852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uiExpand="1" build="p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3"/>
            <a:ext cx="9144000" cy="6445067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Leadership Business Priorities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455402" y="10850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Winning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Teams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02574" y="2187615"/>
            <a:ext cx="1828800" cy="1828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Communicate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openly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clearly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7390" y="2187615"/>
            <a:ext cx="1828800" cy="1828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Collaborate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effectively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940279" y="1085088"/>
            <a:ext cx="1828800" cy="18288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self and</a:t>
            </a:r>
            <a:b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others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74868" y="1004554"/>
            <a:ext cx="1989868" cy="198986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22040" y="2107081"/>
            <a:ext cx="1989868" cy="198986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96856" y="2107081"/>
            <a:ext cx="1989868" cy="198986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59745" y="1004554"/>
            <a:ext cx="1989868" cy="198986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txBody>
          <a:bodyPr wrap="none" lIns="0" rIns="0" anchor="ctr" anchorCtr="0">
            <a:noAutofit/>
          </a:bodyPr>
          <a:lstStyle/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345083" y="1558330"/>
            <a:ext cx="5660020" cy="109728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640080" anchor="ctr" anchorCtr="0">
            <a:noAutofit/>
          </a:bodyPr>
          <a:lstStyle/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Baby Boomers Fast</a:t>
            </a:r>
            <a:b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Approaching Retirement  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345083" y="2741932"/>
            <a:ext cx="5660020" cy="109728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square" lIns="640080" rIns="0" anchor="ctr" anchorCtr="0">
            <a:noAutofit/>
          </a:bodyPr>
          <a:lstStyle/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Institutional Knowledge Management not fully being addressed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345083" y="3925534"/>
            <a:ext cx="5660020" cy="109728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640080" anchor="ctr" anchorCtr="0">
            <a:noAutofit/>
          </a:bodyPr>
          <a:lstStyle/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Efforts around </a:t>
            </a:r>
            <a:b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Succession Planning 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3345083" y="5109135"/>
            <a:ext cx="5660020" cy="109728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lIns="640080" anchor="ctr" anchorCtr="0">
            <a:noAutofit/>
          </a:bodyPr>
          <a:lstStyle/>
          <a:p>
            <a:pPr eaLnBrk="1" hangingPunct="1"/>
            <a:r>
              <a:rPr lang="en-US" altLang="en-US" sz="22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Aggressive Business Growth</a:t>
            </a: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Workforce Challenges   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1388964" y="3796493"/>
            <a:ext cx="5225970" cy="98387"/>
          </a:xfrm>
          <a:prstGeom prst="rect">
            <a:avLst/>
          </a:prstGeom>
          <a:gradFill flip="none" rotWithShape="1">
            <a:gsLst>
              <a:gs pos="8000">
                <a:schemeClr val="tx2">
                  <a:alpha val="66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" r="43236"/>
          <a:stretch/>
        </p:blipFill>
        <p:spPr>
          <a:xfrm>
            <a:off x="0" y="1229868"/>
            <a:ext cx="3962400" cy="52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Your Best Talent</a:t>
            </a:r>
            <a:endParaRPr lang="en-US" altLang="en-US" dirty="0"/>
          </a:p>
        </p:txBody>
      </p:sp>
      <p:sp>
        <p:nvSpPr>
          <p:cNvPr id="18" name="Rectangle: Rounded Corners 17"/>
          <p:cNvSpPr/>
          <p:nvPr/>
        </p:nvSpPr>
        <p:spPr>
          <a:xfrm>
            <a:off x="642905" y="3144322"/>
            <a:ext cx="2754775" cy="2231636"/>
          </a:xfrm>
          <a:prstGeom prst="roundRect">
            <a:avLst>
              <a:gd name="adj" fmla="val 14598"/>
            </a:avLst>
          </a:prstGeom>
          <a:solidFill>
            <a:schemeClr val="accent1">
              <a:lumMod val="20000"/>
              <a:lumOff val="80000"/>
            </a:schemeClr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3200910" y="1614058"/>
            <a:ext cx="2754775" cy="2231636"/>
          </a:xfrm>
          <a:prstGeom prst="roundRect">
            <a:avLst>
              <a:gd name="adj" fmla="val 14598"/>
            </a:avLst>
          </a:prstGeom>
          <a:solidFill>
            <a:schemeClr val="accent1">
              <a:lumMod val="20000"/>
              <a:lumOff val="80000"/>
            </a:schemeClr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20" name="Rectangle: Rounded Corners 19"/>
          <p:cNvSpPr/>
          <p:nvPr/>
        </p:nvSpPr>
        <p:spPr>
          <a:xfrm>
            <a:off x="5747340" y="3169827"/>
            <a:ext cx="2754775" cy="2231636"/>
          </a:xfrm>
          <a:prstGeom prst="roundRect">
            <a:avLst>
              <a:gd name="adj" fmla="val 14598"/>
            </a:avLst>
          </a:prstGeom>
          <a:solidFill>
            <a:schemeClr val="accent1">
              <a:lumMod val="20000"/>
              <a:lumOff val="80000"/>
            </a:schemeClr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642905" y="3144322"/>
            <a:ext cx="2754775" cy="2231636"/>
          </a:xfrm>
          <a:prstGeom prst="roundRect">
            <a:avLst>
              <a:gd name="adj" fmla="val 14598"/>
            </a:avLst>
          </a:prstGeom>
          <a:noFill/>
          <a:ln w="952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3200910" y="1614058"/>
            <a:ext cx="2754775" cy="2231636"/>
          </a:xfrm>
          <a:prstGeom prst="roundRect">
            <a:avLst>
              <a:gd name="adj" fmla="val 14598"/>
            </a:avLst>
          </a:prstGeom>
          <a:noFill/>
          <a:ln w="952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5747340" y="3169827"/>
            <a:ext cx="2754775" cy="2231636"/>
          </a:xfrm>
          <a:prstGeom prst="roundRect">
            <a:avLst>
              <a:gd name="adj" fmla="val 14598"/>
            </a:avLst>
          </a:prstGeom>
          <a:noFill/>
          <a:ln w="952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5" name="Freeform: Shape 4"/>
          <p:cNvSpPr/>
          <p:nvPr/>
        </p:nvSpPr>
        <p:spPr>
          <a:xfrm>
            <a:off x="5955686" y="2991296"/>
            <a:ext cx="0" cy="510089"/>
          </a:xfrm>
          <a:custGeom>
            <a:avLst/>
            <a:gdLst>
              <a:gd name="connsiteX0" fmla="*/ 0 w 0"/>
              <a:gd name="connsiteY0" fmla="*/ 0 h 462988"/>
              <a:gd name="connsiteX1" fmla="*/ 0 w 0"/>
              <a:gd name="connsiteY1" fmla="*/ 462988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2988">
                <a:moveTo>
                  <a:pt x="0" y="0"/>
                </a:moveTo>
                <a:lnTo>
                  <a:pt x="0" y="462988"/>
                </a:lnTo>
              </a:path>
            </a:pathLst>
          </a:custGeom>
          <a:noFill/>
          <a:ln w="952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/>
        </p:nvSpPr>
        <p:spPr>
          <a:xfrm>
            <a:off x="3397681" y="3565144"/>
            <a:ext cx="0" cy="510089"/>
          </a:xfrm>
          <a:custGeom>
            <a:avLst/>
            <a:gdLst>
              <a:gd name="connsiteX0" fmla="*/ 0 w 0"/>
              <a:gd name="connsiteY0" fmla="*/ 0 h 462988"/>
              <a:gd name="connsiteX1" fmla="*/ 0 w 0"/>
              <a:gd name="connsiteY1" fmla="*/ 462988 h 4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62988">
                <a:moveTo>
                  <a:pt x="0" y="0"/>
                </a:moveTo>
                <a:lnTo>
                  <a:pt x="0" y="462988"/>
                </a:lnTo>
              </a:path>
            </a:pathLst>
          </a:custGeom>
          <a:noFill/>
          <a:ln w="952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1925" y="3725794"/>
            <a:ext cx="2736734" cy="15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Reflects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Embodies </a:t>
            </a:r>
            <a:b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Culture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1350" y="2195530"/>
            <a:ext cx="2593896" cy="15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Creates</a:t>
            </a:r>
            <a:br>
              <a:rPr lang="en-US" altLang="en-US" sz="2800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Shareholder</a:t>
            </a:r>
            <a:b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7497" y="3988660"/>
            <a:ext cx="2074460" cy="1051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Defines</a:t>
            </a: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800" dirty="0">
                <a:solidFill>
                  <a:schemeClr val="accent3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Future</a:t>
            </a:r>
          </a:p>
        </p:txBody>
      </p:sp>
      <p:sp>
        <p:nvSpPr>
          <p:cNvPr id="16" name="Oval 15"/>
          <p:cNvSpPr/>
          <p:nvPr/>
        </p:nvSpPr>
        <p:spPr>
          <a:xfrm>
            <a:off x="1734671" y="3224060"/>
            <a:ext cx="537882" cy="53788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4303059" y="1717990"/>
            <a:ext cx="537882" cy="5378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817660" y="3277849"/>
            <a:ext cx="537882" cy="53788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1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4" grpId="0" animBg="1"/>
      <p:bldP spid="7" grpId="0" animBg="1"/>
      <p:bldP spid="8" grpId="0" animBg="1"/>
      <p:bldP spid="5" grpId="0" animBg="1"/>
      <p:bldP spid="10" grpId="0" animBg="1"/>
      <p:bldP spid="9" grpId="0"/>
      <p:bldP spid="11" grpId="0"/>
      <p:bldP spid="12" grpId="0"/>
      <p:bldP spid="16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46458" y="2172829"/>
            <a:ext cx="5799500" cy="914400"/>
            <a:chOff x="1646458" y="2172829"/>
            <a:chExt cx="5799500" cy="914400"/>
          </a:xfrm>
        </p:grpSpPr>
        <p:sp>
          <p:nvSpPr>
            <p:cNvPr id="6" name="Rectangle 5"/>
            <p:cNvSpPr/>
            <p:nvPr/>
          </p:nvSpPr>
          <p:spPr>
            <a:xfrm>
              <a:off x="1662452" y="2172829"/>
              <a:ext cx="5783506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4320" anchor="ctr" anchorCtr="0">
              <a:noAutofit/>
            </a:bodyPr>
            <a:lstStyle/>
            <a:p>
              <a:pPr eaLnBrk="1" hangingPunct="1"/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Evaluate and deploy internal talent </a:t>
              </a:r>
              <a:b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</a:br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as part of a career pathing process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1627094" y="2509006"/>
              <a:ext cx="280775" cy="24204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46458" y="1140767"/>
            <a:ext cx="4651750" cy="914400"/>
            <a:chOff x="1646458" y="1140767"/>
            <a:chExt cx="4651750" cy="914400"/>
          </a:xfrm>
        </p:grpSpPr>
        <p:sp>
          <p:nvSpPr>
            <p:cNvPr id="2" name="Rectangle 1"/>
            <p:cNvSpPr/>
            <p:nvPr/>
          </p:nvSpPr>
          <p:spPr>
            <a:xfrm>
              <a:off x="1662452" y="1140767"/>
              <a:ext cx="4635756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4320" anchor="ctr" anchorCtr="0">
              <a:noAutofit/>
            </a:bodyPr>
            <a:lstStyle/>
            <a:p>
              <a:pPr eaLnBrk="1" hangingPunct="1"/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Understand talent landscape  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 rot="5400000">
              <a:off x="1627094" y="1476944"/>
              <a:ext cx="280775" cy="24204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46458" y="3204891"/>
            <a:ext cx="3744451" cy="914400"/>
            <a:chOff x="1646458" y="3204891"/>
            <a:chExt cx="3744451" cy="914400"/>
          </a:xfrm>
        </p:grpSpPr>
        <p:sp>
          <p:nvSpPr>
            <p:cNvPr id="7" name="Rectangle 6"/>
            <p:cNvSpPr/>
            <p:nvPr/>
          </p:nvSpPr>
          <p:spPr>
            <a:xfrm>
              <a:off x="1662452" y="3204891"/>
              <a:ext cx="3728457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4320" anchor="ctr" anchorCtr="0">
              <a:noAutofit/>
            </a:bodyPr>
            <a:lstStyle/>
            <a:p>
              <a:pPr eaLnBrk="1" hangingPunct="1"/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Identify high potentials </a:t>
              </a:r>
            </a:p>
          </p:txBody>
        </p:sp>
        <p:sp>
          <p:nvSpPr>
            <p:cNvPr id="16" name="Isosceles Triangle 15"/>
            <p:cNvSpPr/>
            <p:nvPr/>
          </p:nvSpPr>
          <p:spPr>
            <a:xfrm rot="5400000">
              <a:off x="1627094" y="3541068"/>
              <a:ext cx="280775" cy="24204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46458" y="4236953"/>
            <a:ext cx="5127843" cy="914400"/>
            <a:chOff x="1646458" y="4236953"/>
            <a:chExt cx="5127843" cy="914400"/>
          </a:xfrm>
        </p:grpSpPr>
        <p:sp>
          <p:nvSpPr>
            <p:cNvPr id="8" name="Rectangle 7"/>
            <p:cNvSpPr/>
            <p:nvPr/>
          </p:nvSpPr>
          <p:spPr>
            <a:xfrm>
              <a:off x="1662452" y="4236953"/>
              <a:ext cx="5111849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4320" anchor="ctr" anchorCtr="0">
              <a:noAutofit/>
            </a:bodyPr>
            <a:lstStyle/>
            <a:p>
              <a:pPr eaLnBrk="1" hangingPunct="1"/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Match new hires to the right jobs 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1627094" y="4573130"/>
              <a:ext cx="280775" cy="24204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46458" y="5269015"/>
            <a:ext cx="7121025" cy="914400"/>
            <a:chOff x="1646458" y="5269015"/>
            <a:chExt cx="7121025" cy="914400"/>
          </a:xfrm>
        </p:grpSpPr>
        <p:sp>
          <p:nvSpPr>
            <p:cNvPr id="9" name="Rectangle 8"/>
            <p:cNvSpPr/>
            <p:nvPr/>
          </p:nvSpPr>
          <p:spPr>
            <a:xfrm>
              <a:off x="1662453" y="5269015"/>
              <a:ext cx="710503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274320" anchor="ctr" anchorCtr="0">
              <a:noAutofit/>
            </a:bodyPr>
            <a:lstStyle/>
            <a:p>
              <a:pPr eaLnBrk="1" hangingPunct="1"/>
              <a:r>
                <a:rPr lang="en-US" altLang="en-US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Understand organizational priorities and practices  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1627094" y="5605192"/>
              <a:ext cx="280775" cy="24204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2389" y="3025589"/>
            <a:ext cx="258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TO: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Why Use Assessments?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1653988" y="1021976"/>
            <a:ext cx="0" cy="5244353"/>
          </a:xfrm>
          <a:custGeom>
            <a:avLst/>
            <a:gdLst>
              <a:gd name="connsiteX0" fmla="*/ 0 w 0"/>
              <a:gd name="connsiteY0" fmla="*/ 0 h 5244353"/>
              <a:gd name="connsiteX1" fmla="*/ 0 w 0"/>
              <a:gd name="connsiteY1" fmla="*/ 5244353 h 524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244353">
                <a:moveTo>
                  <a:pt x="0" y="0"/>
                </a:moveTo>
                <a:lnTo>
                  <a:pt x="0" y="5244353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-908465" y="3590753"/>
            <a:ext cx="5225970" cy="98387"/>
          </a:xfrm>
          <a:prstGeom prst="rect">
            <a:avLst/>
          </a:prstGeom>
          <a:gradFill flip="none" rotWithShape="1">
            <a:gsLst>
              <a:gs pos="8000">
                <a:schemeClr val="tx2">
                  <a:alpha val="18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hevron 8"/>
          <p:cNvSpPr/>
          <p:nvPr/>
        </p:nvSpPr>
        <p:spPr>
          <a:xfrm>
            <a:off x="6414247" y="2268138"/>
            <a:ext cx="2729753" cy="2103120"/>
          </a:xfrm>
          <a:prstGeom prst="chevron">
            <a:avLst>
              <a:gd name="adj" fmla="val 205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Job Movement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(determine readiness for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promotion, appropriate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career pathing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and/or identify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high potentials for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succession purposes) </a:t>
            </a:r>
          </a:p>
        </p:txBody>
      </p:sp>
      <p:sp>
        <p:nvSpPr>
          <p:cNvPr id="6" name="Arrow: Chevron 5"/>
          <p:cNvSpPr/>
          <p:nvPr/>
        </p:nvSpPr>
        <p:spPr>
          <a:xfrm>
            <a:off x="4276164" y="2268138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assess training needs and target learning</a:t>
            </a:r>
          </a:p>
        </p:txBody>
      </p:sp>
      <p:sp>
        <p:nvSpPr>
          <p:cNvPr id="8" name="Arrow: Chevron 7"/>
          <p:cNvSpPr/>
          <p:nvPr/>
        </p:nvSpPr>
        <p:spPr>
          <a:xfrm>
            <a:off x="2138082" y="2268138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Management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gauge performance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and provide</a:t>
            </a:r>
            <a:b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feedback </a:t>
            </a:r>
            <a:endParaRPr lang="en-US" sz="1400" kern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Arrow: Pentagon 6"/>
          <p:cNvSpPr/>
          <p:nvPr/>
        </p:nvSpPr>
        <p:spPr>
          <a:xfrm>
            <a:off x="0" y="2268138"/>
            <a:ext cx="2468880" cy="2103120"/>
          </a:xfrm>
          <a:prstGeom prst="homePlate">
            <a:avLst>
              <a:gd name="adj" fmla="val 198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t" anchorCtr="0">
            <a:noAutofit/>
          </a:bodyPr>
          <a:lstStyle/>
          <a:p>
            <a:pPr algn="ctr" defTabSz="666750">
              <a:spcAft>
                <a:spcPct val="35000"/>
              </a:spcAft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Selection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place new hire </a:t>
            </a:r>
            <a:b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where he/she will be </a:t>
            </a:r>
            <a:b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most successful</a:t>
            </a: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Assessment Applications </a:t>
            </a:r>
          </a:p>
        </p:txBody>
      </p:sp>
    </p:spTree>
    <p:extLst>
      <p:ext uri="{BB962C8B-B14F-4D97-AF65-F5344CB8AC3E}">
        <p14:creationId xmlns:p14="http://schemas.microsoft.com/office/powerpoint/2010/main" val="11243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16200000">
            <a:off x="3993763" y="1287365"/>
            <a:ext cx="1156478" cy="914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6121908" cy="2018936"/>
          </a:xfrm>
        </p:spPr>
        <p:txBody>
          <a:bodyPr/>
          <a:lstStyle/>
          <a:p>
            <a:r>
              <a:rPr lang="en-US" altLang="en-US" sz="2800" dirty="0"/>
              <a:t>Three opportunities for your </a:t>
            </a:r>
            <a:br>
              <a:rPr lang="en-US" altLang="en-US" sz="2800" dirty="0"/>
            </a:br>
            <a:r>
              <a:rPr lang="en-US" altLang="en-US" sz="2800" dirty="0"/>
              <a:t>company to impact the performance and retention of your people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46093" y="2565918"/>
            <a:ext cx="7851814" cy="3871687"/>
            <a:chOff x="608773" y="2565918"/>
            <a:chExt cx="7851814" cy="3871687"/>
          </a:xfrm>
        </p:grpSpPr>
        <p:grpSp>
          <p:nvGrpSpPr>
            <p:cNvPr id="5" name="Group 4"/>
            <p:cNvGrpSpPr/>
            <p:nvPr/>
          </p:nvGrpSpPr>
          <p:grpSpPr>
            <a:xfrm>
              <a:off x="608773" y="2565918"/>
              <a:ext cx="2258092" cy="3871687"/>
              <a:chOff x="3706178" y="916542"/>
              <a:chExt cx="1744750" cy="299151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771900" y="990600"/>
                <a:ext cx="1610619" cy="291746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bIns="0" rtlCol="0" anchor="t" anchorCtr="0"/>
              <a:lstStyle/>
              <a:p>
                <a:pPr algn="ctr">
                  <a:lnSpc>
                    <a:spcPct val="90000"/>
                  </a:lnSpc>
                </a:pPr>
                <a:r>
                  <a:rPr lang="en-US" sz="7200" dirty="0">
                    <a:gradFill>
                      <a:gsLst>
                        <a:gs pos="85000">
                          <a:schemeClr val="accent3">
                            <a:lumMod val="40000"/>
                            <a:lumOff val="6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 flipH="1">
                <a:off x="3903820" y="2329052"/>
                <a:ext cx="296243" cy="434371"/>
                <a:chOff x="5980270" y="2495025"/>
                <a:chExt cx="296243" cy="434371"/>
              </a:xfrm>
            </p:grpSpPr>
            <p:sp>
              <p:nvSpPr>
                <p:cNvPr id="9" name="Freeform 112"/>
                <p:cNvSpPr>
                  <a:spLocks/>
                </p:cNvSpPr>
                <p:nvPr/>
              </p:nvSpPr>
              <p:spPr bwMode="auto">
                <a:xfrm>
                  <a:off x="6220173" y="2495025"/>
                  <a:ext cx="56340" cy="434371"/>
                </a:xfrm>
                <a:custGeom>
                  <a:avLst/>
                  <a:gdLst>
                    <a:gd name="T0" fmla="*/ 7 w 15"/>
                    <a:gd name="T1" fmla="*/ 116 h 116"/>
                    <a:gd name="T2" fmla="*/ 7 w 15"/>
                    <a:gd name="T3" fmla="*/ 116 h 116"/>
                    <a:gd name="T4" fmla="*/ 15 w 15"/>
                    <a:gd name="T5" fmla="*/ 109 h 116"/>
                    <a:gd name="T6" fmla="*/ 15 w 15"/>
                    <a:gd name="T7" fmla="*/ 8 h 116"/>
                    <a:gd name="T8" fmla="*/ 7 w 15"/>
                    <a:gd name="T9" fmla="*/ 0 h 116"/>
                    <a:gd name="T10" fmla="*/ 7 w 15"/>
                    <a:gd name="T11" fmla="*/ 0 h 116"/>
                    <a:gd name="T12" fmla="*/ 0 w 15"/>
                    <a:gd name="T13" fmla="*/ 8 h 116"/>
                    <a:gd name="T14" fmla="*/ 0 w 15"/>
                    <a:gd name="T15" fmla="*/ 109 h 116"/>
                    <a:gd name="T16" fmla="*/ 7 w 15"/>
                    <a:gd name="T1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6">
                      <a:moveTo>
                        <a:pt x="7" y="116"/>
                      </a:move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12" y="116"/>
                        <a:pt x="15" y="113"/>
                        <a:pt x="15" y="10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13"/>
                        <a:pt x="3" y="116"/>
                        <a:pt x="7" y="11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13"/>
                <p:cNvSpPr>
                  <a:spLocks/>
                </p:cNvSpPr>
                <p:nvPr/>
              </p:nvSpPr>
              <p:spPr bwMode="auto">
                <a:xfrm>
                  <a:off x="6240164" y="2745833"/>
                  <a:ext cx="18174" cy="94507"/>
                </a:xfrm>
                <a:custGeom>
                  <a:avLst/>
                  <a:gdLst>
                    <a:gd name="T0" fmla="*/ 2 w 5"/>
                    <a:gd name="T1" fmla="*/ 25 h 25"/>
                    <a:gd name="T2" fmla="*/ 3 w 5"/>
                    <a:gd name="T3" fmla="*/ 25 h 25"/>
                    <a:gd name="T4" fmla="*/ 5 w 5"/>
                    <a:gd name="T5" fmla="*/ 23 h 25"/>
                    <a:gd name="T6" fmla="*/ 5 w 5"/>
                    <a:gd name="T7" fmla="*/ 3 h 25"/>
                    <a:gd name="T8" fmla="*/ 3 w 5"/>
                    <a:gd name="T9" fmla="*/ 0 h 25"/>
                    <a:gd name="T10" fmla="*/ 2 w 5"/>
                    <a:gd name="T11" fmla="*/ 0 h 25"/>
                    <a:gd name="T12" fmla="*/ 0 w 5"/>
                    <a:gd name="T13" fmla="*/ 3 h 25"/>
                    <a:gd name="T14" fmla="*/ 0 w 5"/>
                    <a:gd name="T15" fmla="*/ 23 h 25"/>
                    <a:gd name="T16" fmla="*/ 2 w 5"/>
                    <a:gd name="T1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5">
                      <a:moveTo>
                        <a:pt x="2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" y="25"/>
                        <a:pt x="5" y="24"/>
                        <a:pt x="5" y="2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1" y="25"/>
                        <a:pt x="2" y="25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14"/>
                <p:cNvSpPr>
                  <a:spLocks/>
                </p:cNvSpPr>
                <p:nvPr/>
              </p:nvSpPr>
              <p:spPr bwMode="auto">
                <a:xfrm>
                  <a:off x="5980270" y="2569541"/>
                  <a:ext cx="267164" cy="49072"/>
                </a:xfrm>
                <a:custGeom>
                  <a:avLst/>
                  <a:gdLst>
                    <a:gd name="T0" fmla="*/ 71 w 71"/>
                    <a:gd name="T1" fmla="*/ 8 h 13"/>
                    <a:gd name="T2" fmla="*/ 71 w 71"/>
                    <a:gd name="T3" fmla="*/ 6 h 13"/>
                    <a:gd name="T4" fmla="*/ 66 w 71"/>
                    <a:gd name="T5" fmla="*/ 0 h 13"/>
                    <a:gd name="T6" fmla="*/ 6 w 71"/>
                    <a:gd name="T7" fmla="*/ 0 h 13"/>
                    <a:gd name="T8" fmla="*/ 0 w 71"/>
                    <a:gd name="T9" fmla="*/ 6 h 13"/>
                    <a:gd name="T10" fmla="*/ 0 w 71"/>
                    <a:gd name="T11" fmla="*/ 8 h 13"/>
                    <a:gd name="T12" fmla="*/ 6 w 71"/>
                    <a:gd name="T13" fmla="*/ 13 h 13"/>
                    <a:gd name="T14" fmla="*/ 66 w 71"/>
                    <a:gd name="T15" fmla="*/ 13 h 13"/>
                    <a:gd name="T16" fmla="*/ 71 w 71"/>
                    <a:gd name="T17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3">
                      <a:moveTo>
                        <a:pt x="71" y="8"/>
                      </a:move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3"/>
                        <a:pt x="69" y="0"/>
                        <a:pt x="6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3" y="13"/>
                        <a:pt x="6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9" y="13"/>
                        <a:pt x="71" y="11"/>
                        <a:pt x="71" y="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2" name="Freeform 109"/>
              <p:cNvSpPr>
                <a:spLocks/>
              </p:cNvSpPr>
              <p:nvPr/>
            </p:nvSpPr>
            <p:spPr bwMode="auto">
              <a:xfrm>
                <a:off x="3706178" y="916542"/>
                <a:ext cx="1744750" cy="2991519"/>
              </a:xfrm>
              <a:custGeom>
                <a:avLst/>
                <a:gdLst>
                  <a:gd name="T0" fmla="*/ 466 w 466"/>
                  <a:gd name="T1" fmla="*/ 5 h 800"/>
                  <a:gd name="T2" fmla="*/ 466 w 466"/>
                  <a:gd name="T3" fmla="*/ 800 h 800"/>
                  <a:gd name="T4" fmla="*/ 435 w 466"/>
                  <a:gd name="T5" fmla="*/ 800 h 800"/>
                  <a:gd name="T6" fmla="*/ 435 w 466"/>
                  <a:gd name="T7" fmla="*/ 32 h 800"/>
                  <a:gd name="T8" fmla="*/ 31 w 466"/>
                  <a:gd name="T9" fmla="*/ 32 h 800"/>
                  <a:gd name="T10" fmla="*/ 31 w 466"/>
                  <a:gd name="T11" fmla="*/ 800 h 800"/>
                  <a:gd name="T12" fmla="*/ 0 w 466"/>
                  <a:gd name="T13" fmla="*/ 800 h 800"/>
                  <a:gd name="T14" fmla="*/ 0 w 466"/>
                  <a:gd name="T15" fmla="*/ 5 h 800"/>
                  <a:gd name="T16" fmla="*/ 5 w 466"/>
                  <a:gd name="T17" fmla="*/ 0 h 800"/>
                  <a:gd name="T18" fmla="*/ 461 w 466"/>
                  <a:gd name="T19" fmla="*/ 0 h 800"/>
                  <a:gd name="T20" fmla="*/ 466 w 466"/>
                  <a:gd name="T21" fmla="*/ 5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6" h="800">
                    <a:moveTo>
                      <a:pt x="466" y="5"/>
                    </a:moveTo>
                    <a:cubicBezTo>
                      <a:pt x="466" y="800"/>
                      <a:pt x="466" y="800"/>
                      <a:pt x="466" y="800"/>
                    </a:cubicBezTo>
                    <a:cubicBezTo>
                      <a:pt x="435" y="800"/>
                      <a:pt x="435" y="800"/>
                      <a:pt x="435" y="800"/>
                    </a:cubicBezTo>
                    <a:cubicBezTo>
                      <a:pt x="435" y="32"/>
                      <a:pt x="435" y="32"/>
                      <a:pt x="435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800"/>
                      <a:pt x="31" y="800"/>
                      <a:pt x="31" y="800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64" y="0"/>
                      <a:pt x="466" y="2"/>
                      <a:pt x="466" y="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405634" y="2565918"/>
              <a:ext cx="2258092" cy="3871687"/>
              <a:chOff x="3706178" y="916542"/>
              <a:chExt cx="1744750" cy="2991519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771900" y="990600"/>
                <a:ext cx="1610619" cy="291746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219456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200" dirty="0">
                    <a:gradFill>
                      <a:gsLst>
                        <a:gs pos="85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  <a:latin typeface="Helvetica" panose="020B0604020202020204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 flipH="1">
                <a:off x="3903820" y="2329052"/>
                <a:ext cx="296243" cy="434371"/>
                <a:chOff x="5980270" y="2495025"/>
                <a:chExt cx="296243" cy="434371"/>
              </a:xfrm>
            </p:grpSpPr>
            <p:sp>
              <p:nvSpPr>
                <p:cNvPr id="24" name="Freeform 112"/>
                <p:cNvSpPr>
                  <a:spLocks/>
                </p:cNvSpPr>
                <p:nvPr/>
              </p:nvSpPr>
              <p:spPr bwMode="auto">
                <a:xfrm>
                  <a:off x="6220173" y="2495025"/>
                  <a:ext cx="56340" cy="434371"/>
                </a:xfrm>
                <a:custGeom>
                  <a:avLst/>
                  <a:gdLst>
                    <a:gd name="T0" fmla="*/ 7 w 15"/>
                    <a:gd name="T1" fmla="*/ 116 h 116"/>
                    <a:gd name="T2" fmla="*/ 7 w 15"/>
                    <a:gd name="T3" fmla="*/ 116 h 116"/>
                    <a:gd name="T4" fmla="*/ 15 w 15"/>
                    <a:gd name="T5" fmla="*/ 109 h 116"/>
                    <a:gd name="T6" fmla="*/ 15 w 15"/>
                    <a:gd name="T7" fmla="*/ 8 h 116"/>
                    <a:gd name="T8" fmla="*/ 7 w 15"/>
                    <a:gd name="T9" fmla="*/ 0 h 116"/>
                    <a:gd name="T10" fmla="*/ 7 w 15"/>
                    <a:gd name="T11" fmla="*/ 0 h 116"/>
                    <a:gd name="T12" fmla="*/ 0 w 15"/>
                    <a:gd name="T13" fmla="*/ 8 h 116"/>
                    <a:gd name="T14" fmla="*/ 0 w 15"/>
                    <a:gd name="T15" fmla="*/ 109 h 116"/>
                    <a:gd name="T16" fmla="*/ 7 w 15"/>
                    <a:gd name="T1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6">
                      <a:moveTo>
                        <a:pt x="7" y="116"/>
                      </a:move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12" y="116"/>
                        <a:pt x="15" y="113"/>
                        <a:pt x="15" y="10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13"/>
                        <a:pt x="3" y="116"/>
                        <a:pt x="7" y="11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13"/>
                <p:cNvSpPr>
                  <a:spLocks/>
                </p:cNvSpPr>
                <p:nvPr/>
              </p:nvSpPr>
              <p:spPr bwMode="auto">
                <a:xfrm>
                  <a:off x="6240164" y="2745833"/>
                  <a:ext cx="18174" cy="94507"/>
                </a:xfrm>
                <a:custGeom>
                  <a:avLst/>
                  <a:gdLst>
                    <a:gd name="T0" fmla="*/ 2 w 5"/>
                    <a:gd name="T1" fmla="*/ 25 h 25"/>
                    <a:gd name="T2" fmla="*/ 3 w 5"/>
                    <a:gd name="T3" fmla="*/ 25 h 25"/>
                    <a:gd name="T4" fmla="*/ 5 w 5"/>
                    <a:gd name="T5" fmla="*/ 23 h 25"/>
                    <a:gd name="T6" fmla="*/ 5 w 5"/>
                    <a:gd name="T7" fmla="*/ 3 h 25"/>
                    <a:gd name="T8" fmla="*/ 3 w 5"/>
                    <a:gd name="T9" fmla="*/ 0 h 25"/>
                    <a:gd name="T10" fmla="*/ 2 w 5"/>
                    <a:gd name="T11" fmla="*/ 0 h 25"/>
                    <a:gd name="T12" fmla="*/ 0 w 5"/>
                    <a:gd name="T13" fmla="*/ 3 h 25"/>
                    <a:gd name="T14" fmla="*/ 0 w 5"/>
                    <a:gd name="T15" fmla="*/ 23 h 25"/>
                    <a:gd name="T16" fmla="*/ 2 w 5"/>
                    <a:gd name="T1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5">
                      <a:moveTo>
                        <a:pt x="2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" y="25"/>
                        <a:pt x="5" y="24"/>
                        <a:pt x="5" y="2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1" y="25"/>
                        <a:pt x="2" y="25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14"/>
                <p:cNvSpPr>
                  <a:spLocks/>
                </p:cNvSpPr>
                <p:nvPr/>
              </p:nvSpPr>
              <p:spPr bwMode="auto">
                <a:xfrm>
                  <a:off x="5980270" y="2569541"/>
                  <a:ext cx="267164" cy="49072"/>
                </a:xfrm>
                <a:custGeom>
                  <a:avLst/>
                  <a:gdLst>
                    <a:gd name="T0" fmla="*/ 71 w 71"/>
                    <a:gd name="T1" fmla="*/ 8 h 13"/>
                    <a:gd name="T2" fmla="*/ 71 w 71"/>
                    <a:gd name="T3" fmla="*/ 6 h 13"/>
                    <a:gd name="T4" fmla="*/ 66 w 71"/>
                    <a:gd name="T5" fmla="*/ 0 h 13"/>
                    <a:gd name="T6" fmla="*/ 6 w 71"/>
                    <a:gd name="T7" fmla="*/ 0 h 13"/>
                    <a:gd name="T8" fmla="*/ 0 w 71"/>
                    <a:gd name="T9" fmla="*/ 6 h 13"/>
                    <a:gd name="T10" fmla="*/ 0 w 71"/>
                    <a:gd name="T11" fmla="*/ 8 h 13"/>
                    <a:gd name="T12" fmla="*/ 6 w 71"/>
                    <a:gd name="T13" fmla="*/ 13 h 13"/>
                    <a:gd name="T14" fmla="*/ 66 w 71"/>
                    <a:gd name="T15" fmla="*/ 13 h 13"/>
                    <a:gd name="T16" fmla="*/ 71 w 71"/>
                    <a:gd name="T17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3">
                      <a:moveTo>
                        <a:pt x="71" y="8"/>
                      </a:move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3"/>
                        <a:pt x="69" y="0"/>
                        <a:pt x="6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3" y="13"/>
                        <a:pt x="6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9" y="13"/>
                        <a:pt x="71" y="11"/>
                        <a:pt x="71" y="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" name="Freeform 109"/>
              <p:cNvSpPr>
                <a:spLocks/>
              </p:cNvSpPr>
              <p:nvPr/>
            </p:nvSpPr>
            <p:spPr bwMode="auto">
              <a:xfrm>
                <a:off x="3706178" y="916542"/>
                <a:ext cx="1744750" cy="2991519"/>
              </a:xfrm>
              <a:custGeom>
                <a:avLst/>
                <a:gdLst>
                  <a:gd name="T0" fmla="*/ 466 w 466"/>
                  <a:gd name="T1" fmla="*/ 5 h 800"/>
                  <a:gd name="T2" fmla="*/ 466 w 466"/>
                  <a:gd name="T3" fmla="*/ 800 h 800"/>
                  <a:gd name="T4" fmla="*/ 435 w 466"/>
                  <a:gd name="T5" fmla="*/ 800 h 800"/>
                  <a:gd name="T6" fmla="*/ 435 w 466"/>
                  <a:gd name="T7" fmla="*/ 32 h 800"/>
                  <a:gd name="T8" fmla="*/ 31 w 466"/>
                  <a:gd name="T9" fmla="*/ 32 h 800"/>
                  <a:gd name="T10" fmla="*/ 31 w 466"/>
                  <a:gd name="T11" fmla="*/ 800 h 800"/>
                  <a:gd name="T12" fmla="*/ 0 w 466"/>
                  <a:gd name="T13" fmla="*/ 800 h 800"/>
                  <a:gd name="T14" fmla="*/ 0 w 466"/>
                  <a:gd name="T15" fmla="*/ 5 h 800"/>
                  <a:gd name="T16" fmla="*/ 5 w 466"/>
                  <a:gd name="T17" fmla="*/ 0 h 800"/>
                  <a:gd name="T18" fmla="*/ 461 w 466"/>
                  <a:gd name="T19" fmla="*/ 0 h 800"/>
                  <a:gd name="T20" fmla="*/ 466 w 466"/>
                  <a:gd name="T21" fmla="*/ 5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6" h="800">
                    <a:moveTo>
                      <a:pt x="466" y="5"/>
                    </a:moveTo>
                    <a:cubicBezTo>
                      <a:pt x="466" y="800"/>
                      <a:pt x="466" y="800"/>
                      <a:pt x="466" y="800"/>
                    </a:cubicBezTo>
                    <a:cubicBezTo>
                      <a:pt x="435" y="800"/>
                      <a:pt x="435" y="800"/>
                      <a:pt x="435" y="800"/>
                    </a:cubicBezTo>
                    <a:cubicBezTo>
                      <a:pt x="435" y="32"/>
                      <a:pt x="435" y="32"/>
                      <a:pt x="435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800"/>
                      <a:pt x="31" y="800"/>
                      <a:pt x="31" y="800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64" y="0"/>
                      <a:pt x="466" y="2"/>
                      <a:pt x="466" y="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202495" y="2565918"/>
              <a:ext cx="2258092" cy="3871687"/>
              <a:chOff x="3706178" y="916542"/>
              <a:chExt cx="1744750" cy="299151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771900" y="990600"/>
                <a:ext cx="1610619" cy="291746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91440" rIns="91440" bIns="219456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200" dirty="0">
                    <a:gradFill>
                      <a:gsLst>
                        <a:gs pos="8500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40000"/>
                            <a:lumOff val="60000"/>
                          </a:schemeClr>
                        </a:gs>
                      </a:gsLst>
                      <a:lin ang="5400000" scaled="1"/>
                    </a:gradFill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 flipH="1">
                <a:off x="3903820" y="2329052"/>
                <a:ext cx="296243" cy="434371"/>
                <a:chOff x="5980270" y="2495025"/>
                <a:chExt cx="296243" cy="434371"/>
              </a:xfrm>
            </p:grpSpPr>
            <p:sp>
              <p:nvSpPr>
                <p:cNvPr id="33" name="Freeform 112"/>
                <p:cNvSpPr>
                  <a:spLocks/>
                </p:cNvSpPr>
                <p:nvPr/>
              </p:nvSpPr>
              <p:spPr bwMode="auto">
                <a:xfrm>
                  <a:off x="6220173" y="2495025"/>
                  <a:ext cx="56340" cy="434371"/>
                </a:xfrm>
                <a:custGeom>
                  <a:avLst/>
                  <a:gdLst>
                    <a:gd name="T0" fmla="*/ 7 w 15"/>
                    <a:gd name="T1" fmla="*/ 116 h 116"/>
                    <a:gd name="T2" fmla="*/ 7 w 15"/>
                    <a:gd name="T3" fmla="*/ 116 h 116"/>
                    <a:gd name="T4" fmla="*/ 15 w 15"/>
                    <a:gd name="T5" fmla="*/ 109 h 116"/>
                    <a:gd name="T6" fmla="*/ 15 w 15"/>
                    <a:gd name="T7" fmla="*/ 8 h 116"/>
                    <a:gd name="T8" fmla="*/ 7 w 15"/>
                    <a:gd name="T9" fmla="*/ 0 h 116"/>
                    <a:gd name="T10" fmla="*/ 7 w 15"/>
                    <a:gd name="T11" fmla="*/ 0 h 116"/>
                    <a:gd name="T12" fmla="*/ 0 w 15"/>
                    <a:gd name="T13" fmla="*/ 8 h 116"/>
                    <a:gd name="T14" fmla="*/ 0 w 15"/>
                    <a:gd name="T15" fmla="*/ 109 h 116"/>
                    <a:gd name="T16" fmla="*/ 7 w 15"/>
                    <a:gd name="T1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16">
                      <a:moveTo>
                        <a:pt x="7" y="116"/>
                      </a:move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12" y="116"/>
                        <a:pt x="15" y="113"/>
                        <a:pt x="15" y="10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ubicBezTo>
                        <a:pt x="0" y="109"/>
                        <a:pt x="0" y="109"/>
                        <a:pt x="0" y="109"/>
                      </a:cubicBezTo>
                      <a:cubicBezTo>
                        <a:pt x="0" y="113"/>
                        <a:pt x="3" y="116"/>
                        <a:pt x="7" y="11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13"/>
                <p:cNvSpPr>
                  <a:spLocks/>
                </p:cNvSpPr>
                <p:nvPr/>
              </p:nvSpPr>
              <p:spPr bwMode="auto">
                <a:xfrm>
                  <a:off x="6240164" y="2745833"/>
                  <a:ext cx="18174" cy="94507"/>
                </a:xfrm>
                <a:custGeom>
                  <a:avLst/>
                  <a:gdLst>
                    <a:gd name="T0" fmla="*/ 2 w 5"/>
                    <a:gd name="T1" fmla="*/ 25 h 25"/>
                    <a:gd name="T2" fmla="*/ 3 w 5"/>
                    <a:gd name="T3" fmla="*/ 25 h 25"/>
                    <a:gd name="T4" fmla="*/ 5 w 5"/>
                    <a:gd name="T5" fmla="*/ 23 h 25"/>
                    <a:gd name="T6" fmla="*/ 5 w 5"/>
                    <a:gd name="T7" fmla="*/ 3 h 25"/>
                    <a:gd name="T8" fmla="*/ 3 w 5"/>
                    <a:gd name="T9" fmla="*/ 0 h 25"/>
                    <a:gd name="T10" fmla="*/ 2 w 5"/>
                    <a:gd name="T11" fmla="*/ 0 h 25"/>
                    <a:gd name="T12" fmla="*/ 0 w 5"/>
                    <a:gd name="T13" fmla="*/ 3 h 25"/>
                    <a:gd name="T14" fmla="*/ 0 w 5"/>
                    <a:gd name="T15" fmla="*/ 23 h 25"/>
                    <a:gd name="T16" fmla="*/ 2 w 5"/>
                    <a:gd name="T1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5">
                      <a:moveTo>
                        <a:pt x="2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4" y="25"/>
                        <a:pt x="5" y="24"/>
                        <a:pt x="5" y="2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1" y="25"/>
                        <a:pt x="2" y="25"/>
                      </a:cubicBezTo>
                      <a:close/>
                    </a:path>
                  </a:pathLst>
                </a:custGeom>
                <a:solidFill>
                  <a:srgbClr val="A3A3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14"/>
                <p:cNvSpPr>
                  <a:spLocks/>
                </p:cNvSpPr>
                <p:nvPr/>
              </p:nvSpPr>
              <p:spPr bwMode="auto">
                <a:xfrm>
                  <a:off x="5980270" y="2569541"/>
                  <a:ext cx="267164" cy="49072"/>
                </a:xfrm>
                <a:custGeom>
                  <a:avLst/>
                  <a:gdLst>
                    <a:gd name="T0" fmla="*/ 71 w 71"/>
                    <a:gd name="T1" fmla="*/ 8 h 13"/>
                    <a:gd name="T2" fmla="*/ 71 w 71"/>
                    <a:gd name="T3" fmla="*/ 6 h 13"/>
                    <a:gd name="T4" fmla="*/ 66 w 71"/>
                    <a:gd name="T5" fmla="*/ 0 h 13"/>
                    <a:gd name="T6" fmla="*/ 6 w 71"/>
                    <a:gd name="T7" fmla="*/ 0 h 13"/>
                    <a:gd name="T8" fmla="*/ 0 w 71"/>
                    <a:gd name="T9" fmla="*/ 6 h 13"/>
                    <a:gd name="T10" fmla="*/ 0 w 71"/>
                    <a:gd name="T11" fmla="*/ 8 h 13"/>
                    <a:gd name="T12" fmla="*/ 6 w 71"/>
                    <a:gd name="T13" fmla="*/ 13 h 13"/>
                    <a:gd name="T14" fmla="*/ 66 w 71"/>
                    <a:gd name="T15" fmla="*/ 13 h 13"/>
                    <a:gd name="T16" fmla="*/ 71 w 71"/>
                    <a:gd name="T17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3">
                      <a:moveTo>
                        <a:pt x="71" y="8"/>
                      </a:move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3"/>
                        <a:pt x="69" y="0"/>
                        <a:pt x="6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1"/>
                        <a:pt x="3" y="13"/>
                        <a:pt x="6" y="13"/>
                      </a:cubicBezTo>
                      <a:cubicBezTo>
                        <a:pt x="66" y="13"/>
                        <a:pt x="66" y="13"/>
                        <a:pt x="66" y="13"/>
                      </a:cubicBezTo>
                      <a:cubicBezTo>
                        <a:pt x="69" y="13"/>
                        <a:pt x="71" y="11"/>
                        <a:pt x="71" y="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" name="Freeform 109"/>
              <p:cNvSpPr>
                <a:spLocks/>
              </p:cNvSpPr>
              <p:nvPr/>
            </p:nvSpPr>
            <p:spPr bwMode="auto">
              <a:xfrm>
                <a:off x="3706178" y="916542"/>
                <a:ext cx="1744750" cy="2991519"/>
              </a:xfrm>
              <a:custGeom>
                <a:avLst/>
                <a:gdLst>
                  <a:gd name="T0" fmla="*/ 466 w 466"/>
                  <a:gd name="T1" fmla="*/ 5 h 800"/>
                  <a:gd name="T2" fmla="*/ 466 w 466"/>
                  <a:gd name="T3" fmla="*/ 800 h 800"/>
                  <a:gd name="T4" fmla="*/ 435 w 466"/>
                  <a:gd name="T5" fmla="*/ 800 h 800"/>
                  <a:gd name="T6" fmla="*/ 435 w 466"/>
                  <a:gd name="T7" fmla="*/ 32 h 800"/>
                  <a:gd name="T8" fmla="*/ 31 w 466"/>
                  <a:gd name="T9" fmla="*/ 32 h 800"/>
                  <a:gd name="T10" fmla="*/ 31 w 466"/>
                  <a:gd name="T11" fmla="*/ 800 h 800"/>
                  <a:gd name="T12" fmla="*/ 0 w 466"/>
                  <a:gd name="T13" fmla="*/ 800 h 800"/>
                  <a:gd name="T14" fmla="*/ 0 w 466"/>
                  <a:gd name="T15" fmla="*/ 5 h 800"/>
                  <a:gd name="T16" fmla="*/ 5 w 466"/>
                  <a:gd name="T17" fmla="*/ 0 h 800"/>
                  <a:gd name="T18" fmla="*/ 461 w 466"/>
                  <a:gd name="T19" fmla="*/ 0 h 800"/>
                  <a:gd name="T20" fmla="*/ 466 w 466"/>
                  <a:gd name="T21" fmla="*/ 5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6" h="800">
                    <a:moveTo>
                      <a:pt x="466" y="5"/>
                    </a:moveTo>
                    <a:cubicBezTo>
                      <a:pt x="466" y="800"/>
                      <a:pt x="466" y="800"/>
                      <a:pt x="466" y="800"/>
                    </a:cubicBezTo>
                    <a:cubicBezTo>
                      <a:pt x="435" y="800"/>
                      <a:pt x="435" y="800"/>
                      <a:pt x="435" y="800"/>
                    </a:cubicBezTo>
                    <a:cubicBezTo>
                      <a:pt x="435" y="32"/>
                      <a:pt x="435" y="32"/>
                      <a:pt x="435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800"/>
                      <a:pt x="31" y="800"/>
                      <a:pt x="31" y="800"/>
                    </a:cubicBezTo>
                    <a:cubicBezTo>
                      <a:pt x="0" y="800"/>
                      <a:pt x="0" y="800"/>
                      <a:pt x="0" y="80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61" y="0"/>
                      <a:pt x="461" y="0"/>
                      <a:pt x="461" y="0"/>
                    </a:cubicBezTo>
                    <a:cubicBezTo>
                      <a:pt x="464" y="0"/>
                      <a:pt x="466" y="2"/>
                      <a:pt x="466" y="5"/>
                    </a:cubicBez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808708" y="3680849"/>
            <a:ext cx="19293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200" dirty="0">
                <a:gradFill>
                  <a:gsLst>
                    <a:gs pos="85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Selection </a:t>
            </a:r>
            <a:br>
              <a:rPr lang="en-US" altLang="en-US" sz="2200" dirty="0">
                <a:gradFill>
                  <a:gsLst>
                    <a:gs pos="85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200" dirty="0">
                <a:gradFill>
                  <a:gsLst>
                    <a:gs pos="85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Process</a:t>
            </a:r>
            <a:endParaRPr lang="en-US" sz="2200" dirty="0"/>
          </a:p>
        </p:txBody>
      </p:sp>
      <p:sp>
        <p:nvSpPr>
          <p:cNvPr id="41" name="Rectangle 40"/>
          <p:cNvSpPr/>
          <p:nvPr/>
        </p:nvSpPr>
        <p:spPr>
          <a:xfrm>
            <a:off x="3550277" y="3680849"/>
            <a:ext cx="204344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200" dirty="0">
                <a:gradFill>
                  <a:gsLst>
                    <a:gs pos="85000">
                      <a:srgbClr val="96E9F2"/>
                    </a:gs>
                    <a:gs pos="100000">
                      <a:srgbClr val="96E9F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After They </a:t>
            </a:r>
            <a:br>
              <a:rPr lang="en-US" altLang="en-US" sz="2200" dirty="0">
                <a:gradFill>
                  <a:gsLst>
                    <a:gs pos="85000">
                      <a:srgbClr val="96E9F2"/>
                    </a:gs>
                    <a:gs pos="100000">
                      <a:srgbClr val="96E9F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200" dirty="0">
                <a:gradFill>
                  <a:gsLst>
                    <a:gs pos="85000">
                      <a:srgbClr val="96E9F2"/>
                    </a:gs>
                    <a:gs pos="100000">
                      <a:srgbClr val="96E9F2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Are Hired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615955" y="3680849"/>
            <a:ext cx="150233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200" dirty="0">
                <a:gradFill>
                  <a:gsLst>
                    <a:gs pos="85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Back </a:t>
            </a:r>
            <a:br>
              <a:rPr lang="en-US" altLang="en-US" sz="2200" dirty="0">
                <a:gradFill>
                  <a:gsLst>
                    <a:gs pos="85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200" dirty="0">
                <a:gradFill>
                  <a:gsLst>
                    <a:gs pos="85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Door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375212"/>
            <a:ext cx="9144000" cy="4437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Recommended OD Tools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9417" y="2383490"/>
            <a:ext cx="2299448" cy="2299448"/>
            <a:chOff x="349623" y="1418664"/>
            <a:chExt cx="3039036" cy="3039036"/>
          </a:xfrm>
        </p:grpSpPr>
        <p:sp>
          <p:nvSpPr>
            <p:cNvPr id="2" name="Oval 1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93" y="2704473"/>
              <a:ext cx="2889325" cy="59728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348317" y="2383490"/>
            <a:ext cx="2299448" cy="2299448"/>
            <a:chOff x="2978523" y="3254187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36876" y="2383490"/>
            <a:ext cx="2299448" cy="2299448"/>
            <a:chOff x="5567082" y="1418664"/>
            <a:chExt cx="3039036" cy="3039036"/>
          </a:xfrm>
        </p:grpSpPr>
        <p:sp>
          <p:nvSpPr>
            <p:cNvPr id="6" name="Oval 5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4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Checkpoint 360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2" name="Oval 1"/>
          <p:cNvSpPr/>
          <p:nvPr/>
        </p:nvSpPr>
        <p:spPr>
          <a:xfrm>
            <a:off x="7368988" y="309283"/>
            <a:ext cx="658906" cy="6589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4072" y="2244436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Communication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26145" y="2244436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Leadership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8218" y="2244436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Adaptability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0290" y="2244436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Relationships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4072" y="3713018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8640" rtlCol="0" anchor="t" anchorCtr="0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Task Management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26145" y="3713018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8640" rtlCol="0" anchor="t" anchorCtr="0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Production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8218" y="3713018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8640" rtlCol="0" anchor="t" anchorCtr="0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Development </a:t>
            </a:r>
            <a:b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of Others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830290" y="3713018"/>
            <a:ext cx="2022764" cy="135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8640" rtlCol="0" anchor="t" anchorCtr="0"/>
          <a:lstStyle/>
          <a:p>
            <a:pPr marL="0" lvl="1" algn="ctr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Personal Development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27018" y="1683466"/>
            <a:ext cx="6345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8 Universal Leadership Competencies</a:t>
            </a:r>
          </a:p>
        </p:txBody>
      </p:sp>
      <p:sp>
        <p:nvSpPr>
          <p:cNvPr id="24" name="Oval 23"/>
          <p:cNvSpPr/>
          <p:nvPr/>
        </p:nvSpPr>
        <p:spPr>
          <a:xfrm>
            <a:off x="1169299" y="2328033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3321372" y="2328033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473445" y="2328033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7625517" y="2328033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1169299" y="3812589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3321372" y="3812589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</a:p>
        </p:txBody>
      </p:sp>
      <p:sp>
        <p:nvSpPr>
          <p:cNvPr id="32" name="Oval 31"/>
          <p:cNvSpPr/>
          <p:nvPr/>
        </p:nvSpPr>
        <p:spPr>
          <a:xfrm>
            <a:off x="5473445" y="3812589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</a:p>
        </p:txBody>
      </p:sp>
      <p:sp>
        <p:nvSpPr>
          <p:cNvPr id="33" name="Oval 32"/>
          <p:cNvSpPr/>
          <p:nvPr/>
        </p:nvSpPr>
        <p:spPr>
          <a:xfrm>
            <a:off x="7625517" y="3812589"/>
            <a:ext cx="432310" cy="432310"/>
          </a:xfrm>
          <a:prstGeom prst="ellipse">
            <a:avLst/>
          </a:prstGeom>
          <a:solidFill>
            <a:schemeClr val="bg1"/>
          </a:solidFill>
          <a:effectLst>
            <a:innerShdw blurRad="101600">
              <a:prstClr val="black">
                <a:alpha val="7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934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49624" y="3367143"/>
            <a:ext cx="8444753" cy="1398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Makes expectations clear</a:t>
            </a:r>
          </a:p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Establishes a manageable workload</a:t>
            </a:r>
          </a:p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Accomplishes long-term objectives by planning incremental steps</a:t>
            </a:r>
          </a:p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Keeps focus on big picture while implementing details 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Checkpoint 360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7368988" y="309283"/>
            <a:ext cx="658906" cy="6589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35609" y="1111184"/>
            <a:ext cx="227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Leadership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9624" y="1581374"/>
            <a:ext cx="8444753" cy="344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lvl="1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Instills Trust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9624" y="3049793"/>
            <a:ext cx="8444753" cy="3442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lvl="1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Provides Direction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9624" y="4819426"/>
            <a:ext cx="8444753" cy="344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0" lvl="1" eaLnBrk="1" hangingPunct="1"/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Delegates Responsibility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9624" y="1904103"/>
            <a:ext cx="8444753" cy="1086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Keeps promises</a:t>
            </a:r>
          </a:p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Can be trusted with confidential information</a:t>
            </a:r>
          </a:p>
          <a:p>
            <a:pPr marL="461963" lvl="2" indent="-236538" eaLnBrk="1" hangingPunct="1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Demonstrates high ethical standards </a:t>
            </a:r>
          </a:p>
        </p:txBody>
      </p:sp>
    </p:spTree>
    <p:extLst>
      <p:ext uri="{BB962C8B-B14F-4D97-AF65-F5344CB8AC3E}">
        <p14:creationId xmlns:p14="http://schemas.microsoft.com/office/powerpoint/2010/main" val="12558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Use the Checkpoint </a:t>
            </a:r>
            <a:b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to Assess Performance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 rot="16200000">
            <a:off x="1860763" y="-53048"/>
            <a:ext cx="4714553" cy="7846144"/>
          </a:xfrm>
          <a:custGeom>
            <a:avLst/>
            <a:gdLst>
              <a:gd name="T0" fmla="*/ 173 w 736"/>
              <a:gd name="T1" fmla="*/ 128 h 992"/>
              <a:gd name="T2" fmla="*/ 219 w 736"/>
              <a:gd name="T3" fmla="*/ 85 h 992"/>
              <a:gd name="T4" fmla="*/ 231 w 736"/>
              <a:gd name="T5" fmla="*/ 85 h 992"/>
              <a:gd name="T6" fmla="*/ 288 w 736"/>
              <a:gd name="T7" fmla="*/ 59 h 992"/>
              <a:gd name="T8" fmla="*/ 459 w 736"/>
              <a:gd name="T9" fmla="*/ 73 h 992"/>
              <a:gd name="T10" fmla="*/ 479 w 736"/>
              <a:gd name="T11" fmla="*/ 85 h 992"/>
              <a:gd name="T12" fmla="*/ 530 w 736"/>
              <a:gd name="T13" fmla="*/ 85 h 992"/>
              <a:gd name="T14" fmla="*/ 563 w 736"/>
              <a:gd name="T15" fmla="*/ 116 h 992"/>
              <a:gd name="T16" fmla="*/ 563 w 736"/>
              <a:gd name="T17" fmla="*/ 128 h 992"/>
              <a:gd name="T18" fmla="*/ 626 w 736"/>
              <a:gd name="T19" fmla="*/ 128 h 992"/>
              <a:gd name="T20" fmla="*/ 707 w 736"/>
              <a:gd name="T21" fmla="*/ 128 h 992"/>
              <a:gd name="T22" fmla="*/ 736 w 736"/>
              <a:gd name="T23" fmla="*/ 155 h 992"/>
              <a:gd name="T24" fmla="*/ 736 w 736"/>
              <a:gd name="T25" fmla="*/ 164 h 992"/>
              <a:gd name="T26" fmla="*/ 736 w 736"/>
              <a:gd name="T27" fmla="*/ 956 h 992"/>
              <a:gd name="T28" fmla="*/ 736 w 736"/>
              <a:gd name="T29" fmla="*/ 965 h 992"/>
              <a:gd name="T30" fmla="*/ 707 w 736"/>
              <a:gd name="T31" fmla="*/ 992 h 992"/>
              <a:gd name="T32" fmla="*/ 475 w 736"/>
              <a:gd name="T33" fmla="*/ 992 h 992"/>
              <a:gd name="T34" fmla="*/ 32 w 736"/>
              <a:gd name="T35" fmla="*/ 992 h 992"/>
              <a:gd name="T36" fmla="*/ 0 w 736"/>
              <a:gd name="T37" fmla="*/ 960 h 992"/>
              <a:gd name="T38" fmla="*/ 0 w 736"/>
              <a:gd name="T39" fmla="*/ 160 h 992"/>
              <a:gd name="T40" fmla="*/ 32 w 736"/>
              <a:gd name="T41" fmla="*/ 128 h 992"/>
              <a:gd name="T42" fmla="*/ 173 w 736"/>
              <a:gd name="T43" fmla="*/ 128 h 992"/>
              <a:gd name="T44" fmla="*/ 45 w 736"/>
              <a:gd name="T45" fmla="*/ 948 h 992"/>
              <a:gd name="T46" fmla="*/ 691 w 736"/>
              <a:gd name="T47" fmla="*/ 948 h 992"/>
              <a:gd name="T48" fmla="*/ 691 w 736"/>
              <a:gd name="T49" fmla="*/ 173 h 992"/>
              <a:gd name="T50" fmla="*/ 563 w 736"/>
              <a:gd name="T51" fmla="*/ 173 h 992"/>
              <a:gd name="T52" fmla="*/ 563 w 736"/>
              <a:gd name="T53" fmla="*/ 210 h 992"/>
              <a:gd name="T54" fmla="*/ 536 w 736"/>
              <a:gd name="T55" fmla="*/ 236 h 992"/>
              <a:gd name="T56" fmla="*/ 200 w 736"/>
              <a:gd name="T57" fmla="*/ 236 h 992"/>
              <a:gd name="T58" fmla="*/ 174 w 736"/>
              <a:gd name="T59" fmla="*/ 209 h 992"/>
              <a:gd name="T60" fmla="*/ 173 w 736"/>
              <a:gd name="T61" fmla="*/ 172 h 992"/>
              <a:gd name="T62" fmla="*/ 45 w 736"/>
              <a:gd name="T63" fmla="*/ 172 h 992"/>
              <a:gd name="T64" fmla="*/ 45 w 736"/>
              <a:gd name="T65" fmla="*/ 948 h 992"/>
              <a:gd name="T66" fmla="*/ 217 w 736"/>
              <a:gd name="T67" fmla="*/ 191 h 992"/>
              <a:gd name="T68" fmla="*/ 518 w 736"/>
              <a:gd name="T69" fmla="*/ 191 h 992"/>
              <a:gd name="T70" fmla="*/ 518 w 736"/>
              <a:gd name="T71" fmla="*/ 128 h 992"/>
              <a:gd name="T72" fmla="*/ 460 w 736"/>
              <a:gd name="T73" fmla="*/ 128 h 992"/>
              <a:gd name="T74" fmla="*/ 429 w 736"/>
              <a:gd name="T75" fmla="*/ 107 h 992"/>
              <a:gd name="T76" fmla="*/ 369 w 736"/>
              <a:gd name="T77" fmla="*/ 64 h 992"/>
              <a:gd name="T78" fmla="*/ 307 w 736"/>
              <a:gd name="T79" fmla="*/ 107 h 992"/>
              <a:gd name="T80" fmla="*/ 276 w 736"/>
              <a:gd name="T81" fmla="*/ 128 h 992"/>
              <a:gd name="T82" fmla="*/ 217 w 736"/>
              <a:gd name="T83" fmla="*/ 128 h 992"/>
              <a:gd name="T84" fmla="*/ 217 w 736"/>
              <a:gd name="T85" fmla="*/ 191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6" h="992">
                <a:moveTo>
                  <a:pt x="173" y="128"/>
                </a:moveTo>
                <a:cubicBezTo>
                  <a:pt x="176" y="85"/>
                  <a:pt x="177" y="85"/>
                  <a:pt x="219" y="85"/>
                </a:cubicBezTo>
                <a:cubicBezTo>
                  <a:pt x="223" y="85"/>
                  <a:pt x="227" y="84"/>
                  <a:pt x="231" y="85"/>
                </a:cubicBezTo>
                <a:cubicBezTo>
                  <a:pt x="255" y="88"/>
                  <a:pt x="272" y="81"/>
                  <a:pt x="288" y="59"/>
                </a:cubicBezTo>
                <a:cubicBezTo>
                  <a:pt x="332" y="0"/>
                  <a:pt x="421" y="9"/>
                  <a:pt x="459" y="73"/>
                </a:cubicBezTo>
                <a:cubicBezTo>
                  <a:pt x="464" y="82"/>
                  <a:pt x="469" y="85"/>
                  <a:pt x="479" y="85"/>
                </a:cubicBezTo>
                <a:cubicBezTo>
                  <a:pt x="496" y="84"/>
                  <a:pt x="513" y="85"/>
                  <a:pt x="530" y="85"/>
                </a:cubicBezTo>
                <a:cubicBezTo>
                  <a:pt x="556" y="85"/>
                  <a:pt x="562" y="91"/>
                  <a:pt x="563" y="116"/>
                </a:cubicBezTo>
                <a:cubicBezTo>
                  <a:pt x="563" y="120"/>
                  <a:pt x="563" y="123"/>
                  <a:pt x="563" y="128"/>
                </a:cubicBezTo>
                <a:cubicBezTo>
                  <a:pt x="585" y="128"/>
                  <a:pt x="606" y="128"/>
                  <a:pt x="626" y="128"/>
                </a:cubicBezTo>
                <a:cubicBezTo>
                  <a:pt x="653" y="128"/>
                  <a:pt x="680" y="128"/>
                  <a:pt x="707" y="128"/>
                </a:cubicBezTo>
                <a:cubicBezTo>
                  <a:pt x="727" y="128"/>
                  <a:pt x="735" y="136"/>
                  <a:pt x="736" y="155"/>
                </a:cubicBezTo>
                <a:cubicBezTo>
                  <a:pt x="736" y="158"/>
                  <a:pt x="736" y="161"/>
                  <a:pt x="736" y="164"/>
                </a:cubicBezTo>
                <a:cubicBezTo>
                  <a:pt x="736" y="428"/>
                  <a:pt x="736" y="692"/>
                  <a:pt x="736" y="956"/>
                </a:cubicBezTo>
                <a:cubicBezTo>
                  <a:pt x="736" y="959"/>
                  <a:pt x="736" y="962"/>
                  <a:pt x="736" y="965"/>
                </a:cubicBezTo>
                <a:cubicBezTo>
                  <a:pt x="735" y="985"/>
                  <a:pt x="727" y="992"/>
                  <a:pt x="707" y="992"/>
                </a:cubicBezTo>
                <a:cubicBezTo>
                  <a:pt x="630" y="992"/>
                  <a:pt x="552" y="992"/>
                  <a:pt x="475" y="992"/>
                </a:cubicBezTo>
                <a:cubicBezTo>
                  <a:pt x="327" y="992"/>
                  <a:pt x="180" y="992"/>
                  <a:pt x="32" y="992"/>
                </a:cubicBezTo>
                <a:cubicBezTo>
                  <a:pt x="7" y="992"/>
                  <a:pt x="0" y="985"/>
                  <a:pt x="0" y="960"/>
                </a:cubicBezTo>
                <a:cubicBezTo>
                  <a:pt x="0" y="694"/>
                  <a:pt x="0" y="427"/>
                  <a:pt x="0" y="160"/>
                </a:cubicBezTo>
                <a:cubicBezTo>
                  <a:pt x="0" y="135"/>
                  <a:pt x="8" y="128"/>
                  <a:pt x="32" y="128"/>
                </a:cubicBezTo>
                <a:cubicBezTo>
                  <a:pt x="79" y="128"/>
                  <a:pt x="125" y="128"/>
                  <a:pt x="173" y="128"/>
                </a:cubicBezTo>
                <a:close/>
                <a:moveTo>
                  <a:pt x="45" y="948"/>
                </a:moveTo>
                <a:cubicBezTo>
                  <a:pt x="261" y="948"/>
                  <a:pt x="476" y="948"/>
                  <a:pt x="691" y="948"/>
                </a:cubicBezTo>
                <a:cubicBezTo>
                  <a:pt x="691" y="689"/>
                  <a:pt x="691" y="431"/>
                  <a:pt x="691" y="173"/>
                </a:cubicBezTo>
                <a:cubicBezTo>
                  <a:pt x="648" y="173"/>
                  <a:pt x="606" y="173"/>
                  <a:pt x="563" y="173"/>
                </a:cubicBezTo>
                <a:cubicBezTo>
                  <a:pt x="563" y="186"/>
                  <a:pt x="563" y="198"/>
                  <a:pt x="563" y="210"/>
                </a:cubicBezTo>
                <a:cubicBezTo>
                  <a:pt x="562" y="228"/>
                  <a:pt x="554" y="236"/>
                  <a:pt x="536" y="236"/>
                </a:cubicBezTo>
                <a:cubicBezTo>
                  <a:pt x="424" y="236"/>
                  <a:pt x="312" y="236"/>
                  <a:pt x="200" y="236"/>
                </a:cubicBezTo>
                <a:cubicBezTo>
                  <a:pt x="182" y="236"/>
                  <a:pt x="174" y="228"/>
                  <a:pt x="174" y="209"/>
                </a:cubicBezTo>
                <a:cubicBezTo>
                  <a:pt x="173" y="197"/>
                  <a:pt x="173" y="185"/>
                  <a:pt x="173" y="172"/>
                </a:cubicBezTo>
                <a:cubicBezTo>
                  <a:pt x="129" y="172"/>
                  <a:pt x="87" y="172"/>
                  <a:pt x="45" y="172"/>
                </a:cubicBezTo>
                <a:cubicBezTo>
                  <a:pt x="45" y="431"/>
                  <a:pt x="45" y="689"/>
                  <a:pt x="45" y="948"/>
                </a:cubicBezTo>
                <a:close/>
                <a:moveTo>
                  <a:pt x="217" y="191"/>
                </a:moveTo>
                <a:cubicBezTo>
                  <a:pt x="319" y="191"/>
                  <a:pt x="419" y="191"/>
                  <a:pt x="518" y="191"/>
                </a:cubicBezTo>
                <a:cubicBezTo>
                  <a:pt x="518" y="170"/>
                  <a:pt x="518" y="149"/>
                  <a:pt x="518" y="128"/>
                </a:cubicBezTo>
                <a:cubicBezTo>
                  <a:pt x="498" y="128"/>
                  <a:pt x="479" y="127"/>
                  <a:pt x="460" y="128"/>
                </a:cubicBezTo>
                <a:cubicBezTo>
                  <a:pt x="444" y="129"/>
                  <a:pt x="434" y="123"/>
                  <a:pt x="429" y="107"/>
                </a:cubicBezTo>
                <a:cubicBezTo>
                  <a:pt x="419" y="79"/>
                  <a:pt x="397" y="64"/>
                  <a:pt x="369" y="64"/>
                </a:cubicBezTo>
                <a:cubicBezTo>
                  <a:pt x="340" y="63"/>
                  <a:pt x="317" y="79"/>
                  <a:pt x="307" y="107"/>
                </a:cubicBezTo>
                <a:cubicBezTo>
                  <a:pt x="302" y="123"/>
                  <a:pt x="292" y="129"/>
                  <a:pt x="276" y="128"/>
                </a:cubicBezTo>
                <a:cubicBezTo>
                  <a:pt x="256" y="128"/>
                  <a:pt x="237" y="128"/>
                  <a:pt x="217" y="128"/>
                </a:cubicBezTo>
                <a:cubicBezTo>
                  <a:pt x="217" y="150"/>
                  <a:pt x="217" y="170"/>
                  <a:pt x="217" y="1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75153" y="2365357"/>
            <a:ext cx="457200" cy="457200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tx2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325534" y="2210466"/>
            <a:ext cx="536575" cy="550862"/>
          </a:xfrm>
          <a:custGeom>
            <a:avLst/>
            <a:gdLst>
              <a:gd name="T0" fmla="*/ 844 w 844"/>
              <a:gd name="T1" fmla="*/ 0 h 871"/>
              <a:gd name="T2" fmla="*/ 844 w 844"/>
              <a:gd name="T3" fmla="*/ 163 h 871"/>
              <a:gd name="T4" fmla="*/ 843 w 844"/>
              <a:gd name="T5" fmla="*/ 232 h 871"/>
              <a:gd name="T6" fmla="*/ 838 w 844"/>
              <a:gd name="T7" fmla="*/ 248 h 871"/>
              <a:gd name="T8" fmla="*/ 625 w 844"/>
              <a:gd name="T9" fmla="*/ 486 h 871"/>
              <a:gd name="T10" fmla="*/ 345 w 844"/>
              <a:gd name="T11" fmla="*/ 859 h 871"/>
              <a:gd name="T12" fmla="*/ 322 w 844"/>
              <a:gd name="T13" fmla="*/ 871 h 871"/>
              <a:gd name="T14" fmla="*/ 243 w 844"/>
              <a:gd name="T15" fmla="*/ 870 h 871"/>
              <a:gd name="T16" fmla="*/ 228 w 844"/>
              <a:gd name="T17" fmla="*/ 863 h 871"/>
              <a:gd name="T18" fmla="*/ 2 w 844"/>
              <a:gd name="T19" fmla="*/ 515 h 871"/>
              <a:gd name="T20" fmla="*/ 0 w 844"/>
              <a:gd name="T21" fmla="*/ 511 h 871"/>
              <a:gd name="T22" fmla="*/ 132 w 844"/>
              <a:gd name="T23" fmla="*/ 431 h 871"/>
              <a:gd name="T24" fmla="*/ 286 w 844"/>
              <a:gd name="T25" fmla="*/ 679 h 871"/>
              <a:gd name="T26" fmla="*/ 379 w 844"/>
              <a:gd name="T27" fmla="*/ 549 h 871"/>
              <a:gd name="T28" fmla="*/ 712 w 844"/>
              <a:gd name="T29" fmla="*/ 120 h 871"/>
              <a:gd name="T30" fmla="*/ 808 w 844"/>
              <a:gd name="T31" fmla="*/ 25 h 871"/>
              <a:gd name="T32" fmla="*/ 844 w 844"/>
              <a:gd name="T33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4" h="871">
                <a:moveTo>
                  <a:pt x="844" y="0"/>
                </a:moveTo>
                <a:cubicBezTo>
                  <a:pt x="844" y="57"/>
                  <a:pt x="844" y="110"/>
                  <a:pt x="844" y="163"/>
                </a:cubicBezTo>
                <a:cubicBezTo>
                  <a:pt x="844" y="186"/>
                  <a:pt x="844" y="209"/>
                  <a:pt x="843" y="232"/>
                </a:cubicBezTo>
                <a:cubicBezTo>
                  <a:pt x="843" y="238"/>
                  <a:pt x="841" y="244"/>
                  <a:pt x="838" y="248"/>
                </a:cubicBezTo>
                <a:cubicBezTo>
                  <a:pt x="758" y="320"/>
                  <a:pt x="690" y="402"/>
                  <a:pt x="625" y="486"/>
                </a:cubicBezTo>
                <a:cubicBezTo>
                  <a:pt x="531" y="609"/>
                  <a:pt x="438" y="734"/>
                  <a:pt x="345" y="859"/>
                </a:cubicBezTo>
                <a:cubicBezTo>
                  <a:pt x="339" y="867"/>
                  <a:pt x="333" y="871"/>
                  <a:pt x="322" y="871"/>
                </a:cubicBezTo>
                <a:cubicBezTo>
                  <a:pt x="296" y="870"/>
                  <a:pt x="269" y="871"/>
                  <a:pt x="243" y="870"/>
                </a:cubicBezTo>
                <a:cubicBezTo>
                  <a:pt x="238" y="870"/>
                  <a:pt x="231" y="867"/>
                  <a:pt x="228" y="863"/>
                </a:cubicBezTo>
                <a:cubicBezTo>
                  <a:pt x="153" y="747"/>
                  <a:pt x="77" y="631"/>
                  <a:pt x="2" y="515"/>
                </a:cubicBezTo>
                <a:cubicBezTo>
                  <a:pt x="1" y="514"/>
                  <a:pt x="1" y="513"/>
                  <a:pt x="0" y="511"/>
                </a:cubicBezTo>
                <a:cubicBezTo>
                  <a:pt x="44" y="485"/>
                  <a:pt x="87" y="458"/>
                  <a:pt x="132" y="431"/>
                </a:cubicBezTo>
                <a:cubicBezTo>
                  <a:pt x="183" y="514"/>
                  <a:pt x="234" y="596"/>
                  <a:pt x="286" y="679"/>
                </a:cubicBezTo>
                <a:cubicBezTo>
                  <a:pt x="318" y="635"/>
                  <a:pt x="348" y="591"/>
                  <a:pt x="379" y="549"/>
                </a:cubicBezTo>
                <a:cubicBezTo>
                  <a:pt x="485" y="402"/>
                  <a:pt x="592" y="256"/>
                  <a:pt x="712" y="120"/>
                </a:cubicBezTo>
                <a:cubicBezTo>
                  <a:pt x="742" y="87"/>
                  <a:pt x="775" y="56"/>
                  <a:pt x="808" y="25"/>
                </a:cubicBezTo>
                <a:cubicBezTo>
                  <a:pt x="817" y="16"/>
                  <a:pt x="829" y="10"/>
                  <a:pt x="8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16" name="Oval 15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19" name="Oval 18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22" name="Oval 21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/>
        </p:nvSpPr>
        <p:spPr>
          <a:xfrm>
            <a:off x="7368988" y="309283"/>
            <a:ext cx="658906" cy="6589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861189" y="2104737"/>
            <a:ext cx="4380270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2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Is the manager achieving business results and demonstrating leadership skills?  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861189" y="3571873"/>
            <a:ext cx="504394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2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Is this someone to watch?</a:t>
            </a:r>
            <a:br>
              <a:rPr lang="en-US" altLang="en-US" sz="22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r>
              <a:rPr lang="en-US" altLang="en-US" sz="22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To invest in?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2861189" y="4700453"/>
            <a:ext cx="504394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200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Why is this individual struggling?  Where would he/she be better suited?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75153" y="3722208"/>
            <a:ext cx="457200" cy="457200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tx2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2325534" y="3567317"/>
            <a:ext cx="536575" cy="550862"/>
          </a:xfrm>
          <a:custGeom>
            <a:avLst/>
            <a:gdLst>
              <a:gd name="T0" fmla="*/ 844 w 844"/>
              <a:gd name="T1" fmla="*/ 0 h 871"/>
              <a:gd name="T2" fmla="*/ 844 w 844"/>
              <a:gd name="T3" fmla="*/ 163 h 871"/>
              <a:gd name="T4" fmla="*/ 843 w 844"/>
              <a:gd name="T5" fmla="*/ 232 h 871"/>
              <a:gd name="T6" fmla="*/ 838 w 844"/>
              <a:gd name="T7" fmla="*/ 248 h 871"/>
              <a:gd name="T8" fmla="*/ 625 w 844"/>
              <a:gd name="T9" fmla="*/ 486 h 871"/>
              <a:gd name="T10" fmla="*/ 345 w 844"/>
              <a:gd name="T11" fmla="*/ 859 h 871"/>
              <a:gd name="T12" fmla="*/ 322 w 844"/>
              <a:gd name="T13" fmla="*/ 871 h 871"/>
              <a:gd name="T14" fmla="*/ 243 w 844"/>
              <a:gd name="T15" fmla="*/ 870 h 871"/>
              <a:gd name="T16" fmla="*/ 228 w 844"/>
              <a:gd name="T17" fmla="*/ 863 h 871"/>
              <a:gd name="T18" fmla="*/ 2 w 844"/>
              <a:gd name="T19" fmla="*/ 515 h 871"/>
              <a:gd name="T20" fmla="*/ 0 w 844"/>
              <a:gd name="T21" fmla="*/ 511 h 871"/>
              <a:gd name="T22" fmla="*/ 132 w 844"/>
              <a:gd name="T23" fmla="*/ 431 h 871"/>
              <a:gd name="T24" fmla="*/ 286 w 844"/>
              <a:gd name="T25" fmla="*/ 679 h 871"/>
              <a:gd name="T26" fmla="*/ 379 w 844"/>
              <a:gd name="T27" fmla="*/ 549 h 871"/>
              <a:gd name="T28" fmla="*/ 712 w 844"/>
              <a:gd name="T29" fmla="*/ 120 h 871"/>
              <a:gd name="T30" fmla="*/ 808 w 844"/>
              <a:gd name="T31" fmla="*/ 25 h 871"/>
              <a:gd name="T32" fmla="*/ 844 w 844"/>
              <a:gd name="T33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4" h="871">
                <a:moveTo>
                  <a:pt x="844" y="0"/>
                </a:moveTo>
                <a:cubicBezTo>
                  <a:pt x="844" y="57"/>
                  <a:pt x="844" y="110"/>
                  <a:pt x="844" y="163"/>
                </a:cubicBezTo>
                <a:cubicBezTo>
                  <a:pt x="844" y="186"/>
                  <a:pt x="844" y="209"/>
                  <a:pt x="843" y="232"/>
                </a:cubicBezTo>
                <a:cubicBezTo>
                  <a:pt x="843" y="238"/>
                  <a:pt x="841" y="244"/>
                  <a:pt x="838" y="248"/>
                </a:cubicBezTo>
                <a:cubicBezTo>
                  <a:pt x="758" y="320"/>
                  <a:pt x="690" y="402"/>
                  <a:pt x="625" y="486"/>
                </a:cubicBezTo>
                <a:cubicBezTo>
                  <a:pt x="531" y="609"/>
                  <a:pt x="438" y="734"/>
                  <a:pt x="345" y="859"/>
                </a:cubicBezTo>
                <a:cubicBezTo>
                  <a:pt x="339" y="867"/>
                  <a:pt x="333" y="871"/>
                  <a:pt x="322" y="871"/>
                </a:cubicBezTo>
                <a:cubicBezTo>
                  <a:pt x="296" y="870"/>
                  <a:pt x="269" y="871"/>
                  <a:pt x="243" y="870"/>
                </a:cubicBezTo>
                <a:cubicBezTo>
                  <a:pt x="238" y="870"/>
                  <a:pt x="231" y="867"/>
                  <a:pt x="228" y="863"/>
                </a:cubicBezTo>
                <a:cubicBezTo>
                  <a:pt x="153" y="747"/>
                  <a:pt x="77" y="631"/>
                  <a:pt x="2" y="515"/>
                </a:cubicBezTo>
                <a:cubicBezTo>
                  <a:pt x="1" y="514"/>
                  <a:pt x="1" y="513"/>
                  <a:pt x="0" y="511"/>
                </a:cubicBezTo>
                <a:cubicBezTo>
                  <a:pt x="44" y="485"/>
                  <a:pt x="87" y="458"/>
                  <a:pt x="132" y="431"/>
                </a:cubicBezTo>
                <a:cubicBezTo>
                  <a:pt x="183" y="514"/>
                  <a:pt x="234" y="596"/>
                  <a:pt x="286" y="679"/>
                </a:cubicBezTo>
                <a:cubicBezTo>
                  <a:pt x="318" y="635"/>
                  <a:pt x="348" y="591"/>
                  <a:pt x="379" y="549"/>
                </a:cubicBezTo>
                <a:cubicBezTo>
                  <a:pt x="485" y="402"/>
                  <a:pt x="592" y="256"/>
                  <a:pt x="712" y="120"/>
                </a:cubicBezTo>
                <a:cubicBezTo>
                  <a:pt x="742" y="87"/>
                  <a:pt x="775" y="56"/>
                  <a:pt x="808" y="25"/>
                </a:cubicBezTo>
                <a:cubicBezTo>
                  <a:pt x="817" y="16"/>
                  <a:pt x="829" y="10"/>
                  <a:pt x="8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75153" y="4887331"/>
            <a:ext cx="457200" cy="457200"/>
          </a:xfrm>
          <a:prstGeom prst="rect">
            <a:avLst/>
          </a:prstGeom>
          <a:solidFill>
            <a:schemeClr val="bg1"/>
          </a:solidFill>
          <a:ln w="63500" cap="sq">
            <a:solidFill>
              <a:schemeClr val="tx2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2325534" y="4732440"/>
            <a:ext cx="536575" cy="550862"/>
          </a:xfrm>
          <a:custGeom>
            <a:avLst/>
            <a:gdLst>
              <a:gd name="T0" fmla="*/ 844 w 844"/>
              <a:gd name="T1" fmla="*/ 0 h 871"/>
              <a:gd name="T2" fmla="*/ 844 w 844"/>
              <a:gd name="T3" fmla="*/ 163 h 871"/>
              <a:gd name="T4" fmla="*/ 843 w 844"/>
              <a:gd name="T5" fmla="*/ 232 h 871"/>
              <a:gd name="T6" fmla="*/ 838 w 844"/>
              <a:gd name="T7" fmla="*/ 248 h 871"/>
              <a:gd name="T8" fmla="*/ 625 w 844"/>
              <a:gd name="T9" fmla="*/ 486 h 871"/>
              <a:gd name="T10" fmla="*/ 345 w 844"/>
              <a:gd name="T11" fmla="*/ 859 h 871"/>
              <a:gd name="T12" fmla="*/ 322 w 844"/>
              <a:gd name="T13" fmla="*/ 871 h 871"/>
              <a:gd name="T14" fmla="*/ 243 w 844"/>
              <a:gd name="T15" fmla="*/ 870 h 871"/>
              <a:gd name="T16" fmla="*/ 228 w 844"/>
              <a:gd name="T17" fmla="*/ 863 h 871"/>
              <a:gd name="T18" fmla="*/ 2 w 844"/>
              <a:gd name="T19" fmla="*/ 515 h 871"/>
              <a:gd name="T20" fmla="*/ 0 w 844"/>
              <a:gd name="T21" fmla="*/ 511 h 871"/>
              <a:gd name="T22" fmla="*/ 132 w 844"/>
              <a:gd name="T23" fmla="*/ 431 h 871"/>
              <a:gd name="T24" fmla="*/ 286 w 844"/>
              <a:gd name="T25" fmla="*/ 679 h 871"/>
              <a:gd name="T26" fmla="*/ 379 w 844"/>
              <a:gd name="T27" fmla="*/ 549 h 871"/>
              <a:gd name="T28" fmla="*/ 712 w 844"/>
              <a:gd name="T29" fmla="*/ 120 h 871"/>
              <a:gd name="T30" fmla="*/ 808 w 844"/>
              <a:gd name="T31" fmla="*/ 25 h 871"/>
              <a:gd name="T32" fmla="*/ 844 w 844"/>
              <a:gd name="T33" fmla="*/ 0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4" h="871">
                <a:moveTo>
                  <a:pt x="844" y="0"/>
                </a:moveTo>
                <a:cubicBezTo>
                  <a:pt x="844" y="57"/>
                  <a:pt x="844" y="110"/>
                  <a:pt x="844" y="163"/>
                </a:cubicBezTo>
                <a:cubicBezTo>
                  <a:pt x="844" y="186"/>
                  <a:pt x="844" y="209"/>
                  <a:pt x="843" y="232"/>
                </a:cubicBezTo>
                <a:cubicBezTo>
                  <a:pt x="843" y="238"/>
                  <a:pt x="841" y="244"/>
                  <a:pt x="838" y="248"/>
                </a:cubicBezTo>
                <a:cubicBezTo>
                  <a:pt x="758" y="320"/>
                  <a:pt x="690" y="402"/>
                  <a:pt x="625" y="486"/>
                </a:cubicBezTo>
                <a:cubicBezTo>
                  <a:pt x="531" y="609"/>
                  <a:pt x="438" y="734"/>
                  <a:pt x="345" y="859"/>
                </a:cubicBezTo>
                <a:cubicBezTo>
                  <a:pt x="339" y="867"/>
                  <a:pt x="333" y="871"/>
                  <a:pt x="322" y="871"/>
                </a:cubicBezTo>
                <a:cubicBezTo>
                  <a:pt x="296" y="870"/>
                  <a:pt x="269" y="871"/>
                  <a:pt x="243" y="870"/>
                </a:cubicBezTo>
                <a:cubicBezTo>
                  <a:pt x="238" y="870"/>
                  <a:pt x="231" y="867"/>
                  <a:pt x="228" y="863"/>
                </a:cubicBezTo>
                <a:cubicBezTo>
                  <a:pt x="153" y="747"/>
                  <a:pt x="77" y="631"/>
                  <a:pt x="2" y="515"/>
                </a:cubicBezTo>
                <a:cubicBezTo>
                  <a:pt x="1" y="514"/>
                  <a:pt x="1" y="513"/>
                  <a:pt x="0" y="511"/>
                </a:cubicBezTo>
                <a:cubicBezTo>
                  <a:pt x="44" y="485"/>
                  <a:pt x="87" y="458"/>
                  <a:pt x="132" y="431"/>
                </a:cubicBezTo>
                <a:cubicBezTo>
                  <a:pt x="183" y="514"/>
                  <a:pt x="234" y="596"/>
                  <a:pt x="286" y="679"/>
                </a:cubicBezTo>
                <a:cubicBezTo>
                  <a:pt x="318" y="635"/>
                  <a:pt x="348" y="591"/>
                  <a:pt x="379" y="549"/>
                </a:cubicBezTo>
                <a:cubicBezTo>
                  <a:pt x="485" y="402"/>
                  <a:pt x="592" y="256"/>
                  <a:pt x="712" y="120"/>
                </a:cubicBezTo>
                <a:cubicBezTo>
                  <a:pt x="742" y="87"/>
                  <a:pt x="775" y="56"/>
                  <a:pt x="808" y="25"/>
                </a:cubicBezTo>
                <a:cubicBezTo>
                  <a:pt x="817" y="16"/>
                  <a:pt x="829" y="10"/>
                  <a:pt x="8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/>
              <a:t>Identifies areas of perceptual misalignment  </a:t>
            </a:r>
          </a:p>
          <a:p>
            <a:r>
              <a:rPr lang="en-US" altLang="en-US" sz="2400" dirty="0"/>
              <a:t>Development Guidance provided </a:t>
            </a:r>
          </a:p>
          <a:p>
            <a:r>
              <a:rPr lang="en-US" altLang="en-US" sz="2400" dirty="0"/>
              <a:t>Organizational Management Analysis</a:t>
            </a:r>
          </a:p>
          <a:p>
            <a:pPr lvl="1"/>
            <a:r>
              <a:rPr lang="en-US" altLang="en-US" sz="2000" dirty="0"/>
              <a:t>Consolidates assessment data from a entire management team to create an executive overview of management capability</a:t>
            </a:r>
          </a:p>
          <a:p>
            <a:pPr lvl="2"/>
            <a:r>
              <a:rPr lang="en-US" altLang="en-US" sz="1800" dirty="0"/>
              <a:t>Pinpoints collective strengths and weaknesses</a:t>
            </a:r>
          </a:p>
          <a:p>
            <a:pPr lvl="2"/>
            <a:r>
              <a:rPr lang="en-US" altLang="en-US" sz="1800" dirty="0"/>
              <a:t>Provides clarity around training needs </a:t>
            </a:r>
          </a:p>
          <a:p>
            <a:endParaRPr lang="en-US" altLang="en-US" sz="2400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Checkpoint 360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7368988" y="309283"/>
            <a:ext cx="658906" cy="65890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400" dirty="0"/>
              <a:t>Provides the deepest insight into the individual </a:t>
            </a:r>
          </a:p>
          <a:p>
            <a:r>
              <a:rPr lang="en-US" altLang="en-US" sz="2400" dirty="0"/>
              <a:t>Evaluates the Total Person</a:t>
            </a:r>
          </a:p>
          <a:p>
            <a:pPr lvl="1"/>
            <a:r>
              <a:rPr lang="en-US" altLang="en-US" sz="2000" dirty="0"/>
              <a:t>Thinking Style</a:t>
            </a:r>
          </a:p>
          <a:p>
            <a:pPr lvl="1"/>
            <a:r>
              <a:rPr lang="en-US" altLang="en-US" sz="2000" dirty="0"/>
              <a:t>Inherent Behavioral Traits</a:t>
            </a:r>
          </a:p>
          <a:p>
            <a:pPr lvl="1"/>
            <a:r>
              <a:rPr lang="en-US" altLang="en-US" sz="2000" dirty="0"/>
              <a:t>Motivational/Occupational Interests </a:t>
            </a:r>
          </a:p>
          <a:p>
            <a:r>
              <a:rPr lang="en-US" altLang="en-US" sz="2400" dirty="0"/>
              <a:t>The secret ingredient: performance modeling </a:t>
            </a:r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ProfileXT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6481011" y="264725"/>
            <a:ext cx="694552" cy="69455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5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-1634490" y="982980"/>
            <a:ext cx="5017770" cy="5017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Section One: Thinking Style 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6481011" y="264725"/>
            <a:ext cx="694552" cy="69455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21285" y="1704659"/>
            <a:ext cx="987425" cy="3635376"/>
          </a:xfrm>
          <a:custGeom>
            <a:avLst/>
            <a:gdLst>
              <a:gd name="T0" fmla="*/ 142 w 291"/>
              <a:gd name="T1" fmla="*/ 46 h 1081"/>
              <a:gd name="T2" fmla="*/ 155 w 291"/>
              <a:gd name="T3" fmla="*/ 69 h 1081"/>
              <a:gd name="T4" fmla="*/ 289 w 291"/>
              <a:gd name="T5" fmla="*/ 69 h 1081"/>
              <a:gd name="T6" fmla="*/ 176 w 291"/>
              <a:gd name="T7" fmla="*/ 125 h 1081"/>
              <a:gd name="T8" fmla="*/ 289 w 291"/>
              <a:gd name="T9" fmla="*/ 148 h 1081"/>
              <a:gd name="T10" fmla="*/ 176 w 291"/>
              <a:gd name="T11" fmla="*/ 204 h 1081"/>
              <a:gd name="T12" fmla="*/ 289 w 291"/>
              <a:gd name="T13" fmla="*/ 227 h 1081"/>
              <a:gd name="T14" fmla="*/ 141 w 291"/>
              <a:gd name="T15" fmla="*/ 283 h 1081"/>
              <a:gd name="T16" fmla="*/ 155 w 291"/>
              <a:gd name="T17" fmla="*/ 307 h 1081"/>
              <a:gd name="T18" fmla="*/ 289 w 291"/>
              <a:gd name="T19" fmla="*/ 307 h 1081"/>
              <a:gd name="T20" fmla="*/ 176 w 291"/>
              <a:gd name="T21" fmla="*/ 362 h 1081"/>
              <a:gd name="T22" fmla="*/ 289 w 291"/>
              <a:gd name="T23" fmla="*/ 386 h 1081"/>
              <a:gd name="T24" fmla="*/ 176 w 291"/>
              <a:gd name="T25" fmla="*/ 442 h 1081"/>
              <a:gd name="T26" fmla="*/ 289 w 291"/>
              <a:gd name="T27" fmla="*/ 465 h 1081"/>
              <a:gd name="T28" fmla="*/ 141 w 291"/>
              <a:gd name="T29" fmla="*/ 521 h 1081"/>
              <a:gd name="T30" fmla="*/ 289 w 291"/>
              <a:gd name="T31" fmla="*/ 544 h 1081"/>
              <a:gd name="T32" fmla="*/ 176 w 291"/>
              <a:gd name="T33" fmla="*/ 600 h 1081"/>
              <a:gd name="T34" fmla="*/ 289 w 291"/>
              <a:gd name="T35" fmla="*/ 623 h 1081"/>
              <a:gd name="T36" fmla="*/ 176 w 291"/>
              <a:gd name="T37" fmla="*/ 679 h 1081"/>
              <a:gd name="T38" fmla="*/ 290 w 291"/>
              <a:gd name="T39" fmla="*/ 703 h 1081"/>
              <a:gd name="T40" fmla="*/ 141 w 291"/>
              <a:gd name="T41" fmla="*/ 758 h 1081"/>
              <a:gd name="T42" fmla="*/ 289 w 291"/>
              <a:gd name="T43" fmla="*/ 783 h 1081"/>
              <a:gd name="T44" fmla="*/ 176 w 291"/>
              <a:gd name="T45" fmla="*/ 837 h 1081"/>
              <a:gd name="T46" fmla="*/ 289 w 291"/>
              <a:gd name="T47" fmla="*/ 862 h 1081"/>
              <a:gd name="T48" fmla="*/ 176 w 291"/>
              <a:gd name="T49" fmla="*/ 917 h 1081"/>
              <a:gd name="T50" fmla="*/ 289 w 291"/>
              <a:gd name="T51" fmla="*/ 941 h 1081"/>
              <a:gd name="T52" fmla="*/ 141 w 291"/>
              <a:gd name="T53" fmla="*/ 997 h 1081"/>
              <a:gd name="T54" fmla="*/ 290 w 291"/>
              <a:gd name="T55" fmla="*/ 1020 h 1081"/>
              <a:gd name="T56" fmla="*/ 282 w 291"/>
              <a:gd name="T57" fmla="*/ 1080 h 1081"/>
              <a:gd name="T58" fmla="*/ 15 w 291"/>
              <a:gd name="T59" fmla="*/ 1080 h 1081"/>
              <a:gd name="T60" fmla="*/ 0 w 291"/>
              <a:gd name="T61" fmla="*/ 15 h 1081"/>
              <a:gd name="T62" fmla="*/ 276 w 291"/>
              <a:gd name="T63" fmla="*/ 0 h 1081"/>
              <a:gd name="T64" fmla="*/ 290 w 291"/>
              <a:gd name="T65" fmla="*/ 46 h 1081"/>
              <a:gd name="T66" fmla="*/ 68 w 291"/>
              <a:gd name="T67" fmla="*/ 86 h 1081"/>
              <a:gd name="T68" fmla="*/ 69 w 291"/>
              <a:gd name="T69" fmla="*/ 26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1" h="1081">
                <a:moveTo>
                  <a:pt x="290" y="46"/>
                </a:moveTo>
                <a:cubicBezTo>
                  <a:pt x="240" y="46"/>
                  <a:pt x="191" y="46"/>
                  <a:pt x="142" y="46"/>
                </a:cubicBezTo>
                <a:cubicBezTo>
                  <a:pt x="141" y="49"/>
                  <a:pt x="141" y="52"/>
                  <a:pt x="140" y="54"/>
                </a:cubicBezTo>
                <a:cubicBezTo>
                  <a:pt x="138" y="67"/>
                  <a:pt x="143" y="69"/>
                  <a:pt x="155" y="69"/>
                </a:cubicBezTo>
                <a:cubicBezTo>
                  <a:pt x="195" y="69"/>
                  <a:pt x="235" y="69"/>
                  <a:pt x="275" y="69"/>
                </a:cubicBezTo>
                <a:cubicBezTo>
                  <a:pt x="280" y="69"/>
                  <a:pt x="284" y="69"/>
                  <a:pt x="289" y="69"/>
                </a:cubicBezTo>
                <a:cubicBezTo>
                  <a:pt x="289" y="88"/>
                  <a:pt x="289" y="106"/>
                  <a:pt x="289" y="125"/>
                </a:cubicBezTo>
                <a:cubicBezTo>
                  <a:pt x="252" y="125"/>
                  <a:pt x="214" y="125"/>
                  <a:pt x="176" y="125"/>
                </a:cubicBezTo>
                <a:cubicBezTo>
                  <a:pt x="176" y="133"/>
                  <a:pt x="176" y="140"/>
                  <a:pt x="176" y="148"/>
                </a:cubicBezTo>
                <a:cubicBezTo>
                  <a:pt x="214" y="148"/>
                  <a:pt x="251" y="148"/>
                  <a:pt x="289" y="148"/>
                </a:cubicBezTo>
                <a:cubicBezTo>
                  <a:pt x="289" y="167"/>
                  <a:pt x="289" y="185"/>
                  <a:pt x="289" y="204"/>
                </a:cubicBezTo>
                <a:cubicBezTo>
                  <a:pt x="252" y="204"/>
                  <a:pt x="214" y="204"/>
                  <a:pt x="176" y="204"/>
                </a:cubicBezTo>
                <a:cubicBezTo>
                  <a:pt x="176" y="212"/>
                  <a:pt x="176" y="219"/>
                  <a:pt x="176" y="227"/>
                </a:cubicBezTo>
                <a:cubicBezTo>
                  <a:pt x="214" y="227"/>
                  <a:pt x="251" y="227"/>
                  <a:pt x="289" y="227"/>
                </a:cubicBezTo>
                <a:cubicBezTo>
                  <a:pt x="289" y="246"/>
                  <a:pt x="289" y="264"/>
                  <a:pt x="289" y="283"/>
                </a:cubicBezTo>
                <a:cubicBezTo>
                  <a:pt x="240" y="283"/>
                  <a:pt x="191" y="283"/>
                  <a:pt x="141" y="283"/>
                </a:cubicBezTo>
                <a:cubicBezTo>
                  <a:pt x="141" y="286"/>
                  <a:pt x="140" y="289"/>
                  <a:pt x="140" y="291"/>
                </a:cubicBezTo>
                <a:cubicBezTo>
                  <a:pt x="140" y="307"/>
                  <a:pt x="140" y="307"/>
                  <a:pt x="155" y="307"/>
                </a:cubicBezTo>
                <a:cubicBezTo>
                  <a:pt x="195" y="307"/>
                  <a:pt x="235" y="307"/>
                  <a:pt x="275" y="307"/>
                </a:cubicBezTo>
                <a:cubicBezTo>
                  <a:pt x="280" y="307"/>
                  <a:pt x="284" y="307"/>
                  <a:pt x="289" y="307"/>
                </a:cubicBezTo>
                <a:cubicBezTo>
                  <a:pt x="289" y="326"/>
                  <a:pt x="289" y="343"/>
                  <a:pt x="289" y="362"/>
                </a:cubicBezTo>
                <a:cubicBezTo>
                  <a:pt x="252" y="362"/>
                  <a:pt x="214" y="362"/>
                  <a:pt x="176" y="362"/>
                </a:cubicBezTo>
                <a:cubicBezTo>
                  <a:pt x="176" y="370"/>
                  <a:pt x="176" y="377"/>
                  <a:pt x="176" y="386"/>
                </a:cubicBezTo>
                <a:cubicBezTo>
                  <a:pt x="214" y="386"/>
                  <a:pt x="251" y="386"/>
                  <a:pt x="289" y="386"/>
                </a:cubicBezTo>
                <a:cubicBezTo>
                  <a:pt x="289" y="405"/>
                  <a:pt x="289" y="423"/>
                  <a:pt x="289" y="442"/>
                </a:cubicBezTo>
                <a:cubicBezTo>
                  <a:pt x="252" y="442"/>
                  <a:pt x="214" y="442"/>
                  <a:pt x="176" y="442"/>
                </a:cubicBezTo>
                <a:cubicBezTo>
                  <a:pt x="176" y="450"/>
                  <a:pt x="176" y="457"/>
                  <a:pt x="176" y="465"/>
                </a:cubicBezTo>
                <a:cubicBezTo>
                  <a:pt x="214" y="465"/>
                  <a:pt x="251" y="465"/>
                  <a:pt x="289" y="465"/>
                </a:cubicBezTo>
                <a:cubicBezTo>
                  <a:pt x="289" y="484"/>
                  <a:pt x="289" y="502"/>
                  <a:pt x="289" y="521"/>
                </a:cubicBezTo>
                <a:cubicBezTo>
                  <a:pt x="240" y="521"/>
                  <a:pt x="191" y="521"/>
                  <a:pt x="141" y="521"/>
                </a:cubicBezTo>
                <a:cubicBezTo>
                  <a:pt x="141" y="529"/>
                  <a:pt x="141" y="536"/>
                  <a:pt x="141" y="544"/>
                </a:cubicBezTo>
                <a:cubicBezTo>
                  <a:pt x="190" y="544"/>
                  <a:pt x="239" y="544"/>
                  <a:pt x="289" y="544"/>
                </a:cubicBezTo>
                <a:cubicBezTo>
                  <a:pt x="289" y="563"/>
                  <a:pt x="289" y="581"/>
                  <a:pt x="289" y="600"/>
                </a:cubicBezTo>
                <a:cubicBezTo>
                  <a:pt x="252" y="600"/>
                  <a:pt x="214" y="600"/>
                  <a:pt x="176" y="600"/>
                </a:cubicBezTo>
                <a:cubicBezTo>
                  <a:pt x="176" y="608"/>
                  <a:pt x="176" y="615"/>
                  <a:pt x="176" y="623"/>
                </a:cubicBezTo>
                <a:cubicBezTo>
                  <a:pt x="213" y="623"/>
                  <a:pt x="251" y="623"/>
                  <a:pt x="289" y="623"/>
                </a:cubicBezTo>
                <a:cubicBezTo>
                  <a:pt x="289" y="642"/>
                  <a:pt x="289" y="660"/>
                  <a:pt x="289" y="679"/>
                </a:cubicBezTo>
                <a:cubicBezTo>
                  <a:pt x="252" y="679"/>
                  <a:pt x="214" y="679"/>
                  <a:pt x="176" y="679"/>
                </a:cubicBezTo>
                <a:cubicBezTo>
                  <a:pt x="176" y="687"/>
                  <a:pt x="176" y="694"/>
                  <a:pt x="176" y="703"/>
                </a:cubicBezTo>
                <a:cubicBezTo>
                  <a:pt x="214" y="703"/>
                  <a:pt x="251" y="703"/>
                  <a:pt x="290" y="703"/>
                </a:cubicBezTo>
                <a:cubicBezTo>
                  <a:pt x="290" y="722"/>
                  <a:pt x="290" y="740"/>
                  <a:pt x="290" y="758"/>
                </a:cubicBezTo>
                <a:cubicBezTo>
                  <a:pt x="240" y="758"/>
                  <a:pt x="191" y="758"/>
                  <a:pt x="141" y="758"/>
                </a:cubicBezTo>
                <a:cubicBezTo>
                  <a:pt x="141" y="767"/>
                  <a:pt x="141" y="774"/>
                  <a:pt x="141" y="783"/>
                </a:cubicBezTo>
                <a:cubicBezTo>
                  <a:pt x="191" y="783"/>
                  <a:pt x="240" y="783"/>
                  <a:pt x="289" y="783"/>
                </a:cubicBezTo>
                <a:cubicBezTo>
                  <a:pt x="289" y="801"/>
                  <a:pt x="289" y="819"/>
                  <a:pt x="289" y="837"/>
                </a:cubicBezTo>
                <a:cubicBezTo>
                  <a:pt x="252" y="837"/>
                  <a:pt x="215" y="837"/>
                  <a:pt x="176" y="837"/>
                </a:cubicBezTo>
                <a:cubicBezTo>
                  <a:pt x="176" y="846"/>
                  <a:pt x="176" y="853"/>
                  <a:pt x="176" y="862"/>
                </a:cubicBezTo>
                <a:cubicBezTo>
                  <a:pt x="214" y="862"/>
                  <a:pt x="251" y="862"/>
                  <a:pt x="289" y="862"/>
                </a:cubicBezTo>
                <a:cubicBezTo>
                  <a:pt x="289" y="880"/>
                  <a:pt x="289" y="898"/>
                  <a:pt x="289" y="917"/>
                </a:cubicBezTo>
                <a:cubicBezTo>
                  <a:pt x="252" y="917"/>
                  <a:pt x="214" y="917"/>
                  <a:pt x="176" y="917"/>
                </a:cubicBezTo>
                <a:cubicBezTo>
                  <a:pt x="176" y="926"/>
                  <a:pt x="176" y="933"/>
                  <a:pt x="176" y="941"/>
                </a:cubicBezTo>
                <a:cubicBezTo>
                  <a:pt x="214" y="941"/>
                  <a:pt x="251" y="941"/>
                  <a:pt x="289" y="941"/>
                </a:cubicBezTo>
                <a:cubicBezTo>
                  <a:pt x="289" y="960"/>
                  <a:pt x="289" y="978"/>
                  <a:pt x="289" y="997"/>
                </a:cubicBezTo>
                <a:cubicBezTo>
                  <a:pt x="240" y="997"/>
                  <a:pt x="191" y="997"/>
                  <a:pt x="141" y="997"/>
                </a:cubicBezTo>
                <a:cubicBezTo>
                  <a:pt x="141" y="1005"/>
                  <a:pt x="141" y="1012"/>
                  <a:pt x="141" y="1020"/>
                </a:cubicBezTo>
                <a:cubicBezTo>
                  <a:pt x="191" y="1020"/>
                  <a:pt x="240" y="1020"/>
                  <a:pt x="290" y="1020"/>
                </a:cubicBezTo>
                <a:cubicBezTo>
                  <a:pt x="290" y="1038"/>
                  <a:pt x="290" y="1055"/>
                  <a:pt x="290" y="1072"/>
                </a:cubicBezTo>
                <a:cubicBezTo>
                  <a:pt x="290" y="1075"/>
                  <a:pt x="285" y="1078"/>
                  <a:pt x="282" y="1080"/>
                </a:cubicBezTo>
                <a:cubicBezTo>
                  <a:pt x="280" y="1081"/>
                  <a:pt x="278" y="1080"/>
                  <a:pt x="276" y="1080"/>
                </a:cubicBezTo>
                <a:cubicBezTo>
                  <a:pt x="189" y="1080"/>
                  <a:pt x="102" y="1080"/>
                  <a:pt x="15" y="1080"/>
                </a:cubicBezTo>
                <a:cubicBezTo>
                  <a:pt x="4" y="1081"/>
                  <a:pt x="0" y="1078"/>
                  <a:pt x="0" y="1066"/>
                </a:cubicBezTo>
                <a:cubicBezTo>
                  <a:pt x="1" y="715"/>
                  <a:pt x="1" y="365"/>
                  <a:pt x="0" y="15"/>
                </a:cubicBezTo>
                <a:cubicBezTo>
                  <a:pt x="0" y="3"/>
                  <a:pt x="4" y="0"/>
                  <a:pt x="15" y="0"/>
                </a:cubicBezTo>
                <a:cubicBezTo>
                  <a:pt x="102" y="0"/>
                  <a:pt x="189" y="0"/>
                  <a:pt x="276" y="0"/>
                </a:cubicBezTo>
                <a:cubicBezTo>
                  <a:pt x="287" y="0"/>
                  <a:pt x="291" y="3"/>
                  <a:pt x="290" y="14"/>
                </a:cubicBezTo>
                <a:cubicBezTo>
                  <a:pt x="290" y="24"/>
                  <a:pt x="290" y="34"/>
                  <a:pt x="290" y="46"/>
                </a:cubicBezTo>
                <a:close/>
                <a:moveTo>
                  <a:pt x="38" y="56"/>
                </a:moveTo>
                <a:cubicBezTo>
                  <a:pt x="38" y="72"/>
                  <a:pt x="52" y="86"/>
                  <a:pt x="68" y="86"/>
                </a:cubicBezTo>
                <a:cubicBezTo>
                  <a:pt x="84" y="86"/>
                  <a:pt x="99" y="72"/>
                  <a:pt x="98" y="56"/>
                </a:cubicBezTo>
                <a:cubicBezTo>
                  <a:pt x="98" y="39"/>
                  <a:pt x="85" y="26"/>
                  <a:pt x="69" y="26"/>
                </a:cubicBezTo>
                <a:cubicBezTo>
                  <a:pt x="51" y="26"/>
                  <a:pt x="38" y="38"/>
                  <a:pt x="38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904557" y="2533334"/>
            <a:ext cx="1638299" cy="2830514"/>
          </a:xfrm>
          <a:custGeom>
            <a:avLst/>
            <a:gdLst>
              <a:gd name="T0" fmla="*/ 265 w 482"/>
              <a:gd name="T1" fmla="*/ 551 h 842"/>
              <a:gd name="T2" fmla="*/ 222 w 482"/>
              <a:gd name="T3" fmla="*/ 553 h 842"/>
              <a:gd name="T4" fmla="*/ 222 w 482"/>
              <a:gd name="T5" fmla="*/ 519 h 842"/>
              <a:gd name="T6" fmla="*/ 164 w 482"/>
              <a:gd name="T7" fmla="*/ 531 h 842"/>
              <a:gd name="T8" fmla="*/ 69 w 482"/>
              <a:gd name="T9" fmla="*/ 778 h 842"/>
              <a:gd name="T10" fmla="*/ 24 w 482"/>
              <a:gd name="T11" fmla="*/ 833 h 842"/>
              <a:gd name="T12" fmla="*/ 9 w 482"/>
              <a:gd name="T13" fmla="*/ 822 h 842"/>
              <a:gd name="T14" fmla="*/ 9 w 482"/>
              <a:gd name="T15" fmla="*/ 756 h 842"/>
              <a:gd name="T16" fmla="*/ 73 w 482"/>
              <a:gd name="T17" fmla="*/ 530 h 842"/>
              <a:gd name="T18" fmla="*/ 32 w 482"/>
              <a:gd name="T19" fmla="*/ 519 h 842"/>
              <a:gd name="T20" fmla="*/ 28 w 482"/>
              <a:gd name="T21" fmla="*/ 480 h 842"/>
              <a:gd name="T22" fmla="*/ 94 w 482"/>
              <a:gd name="T23" fmla="*/ 466 h 842"/>
              <a:gd name="T24" fmla="*/ 162 w 482"/>
              <a:gd name="T25" fmla="*/ 232 h 842"/>
              <a:gd name="T26" fmla="*/ 214 w 482"/>
              <a:gd name="T27" fmla="*/ 71 h 842"/>
              <a:gd name="T28" fmla="*/ 243 w 482"/>
              <a:gd name="T29" fmla="*/ 0 h 842"/>
              <a:gd name="T30" fmla="*/ 273 w 482"/>
              <a:gd name="T31" fmla="*/ 74 h 842"/>
              <a:gd name="T32" fmla="*/ 323 w 482"/>
              <a:gd name="T33" fmla="*/ 232 h 842"/>
              <a:gd name="T34" fmla="*/ 394 w 482"/>
              <a:gd name="T35" fmla="*/ 471 h 842"/>
              <a:gd name="T36" fmla="*/ 458 w 482"/>
              <a:gd name="T37" fmla="*/ 479 h 842"/>
              <a:gd name="T38" fmla="*/ 475 w 482"/>
              <a:gd name="T39" fmla="*/ 512 h 842"/>
              <a:gd name="T40" fmla="*/ 410 w 482"/>
              <a:gd name="T41" fmla="*/ 519 h 842"/>
              <a:gd name="T42" fmla="*/ 477 w 482"/>
              <a:gd name="T43" fmla="*/ 721 h 842"/>
              <a:gd name="T44" fmla="*/ 473 w 482"/>
              <a:gd name="T45" fmla="*/ 776 h 842"/>
              <a:gd name="T46" fmla="*/ 473 w 482"/>
              <a:gd name="T47" fmla="*/ 839 h 842"/>
              <a:gd name="T48" fmla="*/ 448 w 482"/>
              <a:gd name="T49" fmla="*/ 810 h 842"/>
              <a:gd name="T50" fmla="*/ 395 w 482"/>
              <a:gd name="T51" fmla="*/ 750 h 842"/>
              <a:gd name="T52" fmla="*/ 306 w 482"/>
              <a:gd name="T53" fmla="*/ 519 h 842"/>
              <a:gd name="T54" fmla="*/ 245 w 482"/>
              <a:gd name="T55" fmla="*/ 293 h 842"/>
              <a:gd name="T56" fmla="*/ 181 w 482"/>
              <a:gd name="T57" fmla="*/ 478 h 842"/>
              <a:gd name="T58" fmla="*/ 222 w 482"/>
              <a:gd name="T59" fmla="*/ 463 h 842"/>
              <a:gd name="T60" fmla="*/ 243 w 482"/>
              <a:gd name="T61" fmla="*/ 424 h 842"/>
              <a:gd name="T62" fmla="*/ 265 w 482"/>
              <a:gd name="T63" fmla="*/ 479 h 842"/>
              <a:gd name="T64" fmla="*/ 245 w 482"/>
              <a:gd name="T65" fmla="*/ 293 h 842"/>
              <a:gd name="T66" fmla="*/ 244 w 482"/>
              <a:gd name="T67" fmla="*/ 129 h 842"/>
              <a:gd name="T68" fmla="*/ 243 w 482"/>
              <a:gd name="T69" fmla="*/ 222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2" h="842">
                <a:moveTo>
                  <a:pt x="265" y="519"/>
                </a:moveTo>
                <a:cubicBezTo>
                  <a:pt x="265" y="531"/>
                  <a:pt x="265" y="541"/>
                  <a:pt x="265" y="551"/>
                </a:cubicBezTo>
                <a:cubicBezTo>
                  <a:pt x="264" y="565"/>
                  <a:pt x="256" y="575"/>
                  <a:pt x="244" y="575"/>
                </a:cubicBezTo>
                <a:cubicBezTo>
                  <a:pt x="232" y="575"/>
                  <a:pt x="223" y="567"/>
                  <a:pt x="222" y="553"/>
                </a:cubicBezTo>
                <a:cubicBezTo>
                  <a:pt x="221" y="548"/>
                  <a:pt x="222" y="542"/>
                  <a:pt x="222" y="536"/>
                </a:cubicBezTo>
                <a:cubicBezTo>
                  <a:pt x="222" y="531"/>
                  <a:pt x="222" y="526"/>
                  <a:pt x="222" y="519"/>
                </a:cubicBezTo>
                <a:cubicBezTo>
                  <a:pt x="205" y="519"/>
                  <a:pt x="189" y="519"/>
                  <a:pt x="172" y="520"/>
                </a:cubicBezTo>
                <a:cubicBezTo>
                  <a:pt x="169" y="520"/>
                  <a:pt x="166" y="526"/>
                  <a:pt x="164" y="531"/>
                </a:cubicBezTo>
                <a:cubicBezTo>
                  <a:pt x="141" y="602"/>
                  <a:pt x="117" y="673"/>
                  <a:pt x="94" y="744"/>
                </a:cubicBezTo>
                <a:cubicBezTo>
                  <a:pt x="89" y="759"/>
                  <a:pt x="84" y="774"/>
                  <a:pt x="69" y="778"/>
                </a:cubicBezTo>
                <a:cubicBezTo>
                  <a:pt x="53" y="783"/>
                  <a:pt x="47" y="795"/>
                  <a:pt x="40" y="808"/>
                </a:cubicBezTo>
                <a:cubicBezTo>
                  <a:pt x="36" y="817"/>
                  <a:pt x="30" y="825"/>
                  <a:pt x="24" y="833"/>
                </a:cubicBezTo>
                <a:cubicBezTo>
                  <a:pt x="21" y="836"/>
                  <a:pt x="17" y="838"/>
                  <a:pt x="11" y="842"/>
                </a:cubicBezTo>
                <a:cubicBezTo>
                  <a:pt x="10" y="834"/>
                  <a:pt x="8" y="828"/>
                  <a:pt x="9" y="822"/>
                </a:cubicBezTo>
                <a:cubicBezTo>
                  <a:pt x="9" y="811"/>
                  <a:pt x="10" y="800"/>
                  <a:pt x="12" y="789"/>
                </a:cubicBezTo>
                <a:cubicBezTo>
                  <a:pt x="14" y="778"/>
                  <a:pt x="16" y="767"/>
                  <a:pt x="9" y="756"/>
                </a:cubicBezTo>
                <a:cubicBezTo>
                  <a:pt x="2" y="744"/>
                  <a:pt x="7" y="730"/>
                  <a:pt x="11" y="718"/>
                </a:cubicBezTo>
                <a:cubicBezTo>
                  <a:pt x="32" y="655"/>
                  <a:pt x="52" y="593"/>
                  <a:pt x="73" y="530"/>
                </a:cubicBezTo>
                <a:cubicBezTo>
                  <a:pt x="74" y="527"/>
                  <a:pt x="75" y="524"/>
                  <a:pt x="76" y="519"/>
                </a:cubicBezTo>
                <a:cubicBezTo>
                  <a:pt x="61" y="519"/>
                  <a:pt x="46" y="520"/>
                  <a:pt x="32" y="519"/>
                </a:cubicBezTo>
                <a:cubicBezTo>
                  <a:pt x="25" y="518"/>
                  <a:pt x="15" y="515"/>
                  <a:pt x="10" y="510"/>
                </a:cubicBezTo>
                <a:cubicBezTo>
                  <a:pt x="0" y="497"/>
                  <a:pt x="10" y="480"/>
                  <a:pt x="28" y="480"/>
                </a:cubicBezTo>
                <a:cubicBezTo>
                  <a:pt x="44" y="479"/>
                  <a:pt x="59" y="479"/>
                  <a:pt x="75" y="480"/>
                </a:cubicBezTo>
                <a:cubicBezTo>
                  <a:pt x="86" y="480"/>
                  <a:pt x="91" y="477"/>
                  <a:pt x="94" y="466"/>
                </a:cubicBezTo>
                <a:cubicBezTo>
                  <a:pt x="117" y="394"/>
                  <a:pt x="142" y="321"/>
                  <a:pt x="165" y="249"/>
                </a:cubicBezTo>
                <a:cubicBezTo>
                  <a:pt x="166" y="244"/>
                  <a:pt x="165" y="236"/>
                  <a:pt x="162" y="232"/>
                </a:cubicBezTo>
                <a:cubicBezTo>
                  <a:pt x="128" y="182"/>
                  <a:pt x="148" y="110"/>
                  <a:pt x="204" y="87"/>
                </a:cubicBezTo>
                <a:cubicBezTo>
                  <a:pt x="212" y="83"/>
                  <a:pt x="214" y="79"/>
                  <a:pt x="214" y="71"/>
                </a:cubicBezTo>
                <a:cubicBezTo>
                  <a:pt x="213" y="57"/>
                  <a:pt x="214" y="44"/>
                  <a:pt x="214" y="30"/>
                </a:cubicBezTo>
                <a:cubicBezTo>
                  <a:pt x="215" y="12"/>
                  <a:pt x="227" y="0"/>
                  <a:pt x="243" y="0"/>
                </a:cubicBezTo>
                <a:cubicBezTo>
                  <a:pt x="260" y="0"/>
                  <a:pt x="272" y="12"/>
                  <a:pt x="273" y="30"/>
                </a:cubicBezTo>
                <a:cubicBezTo>
                  <a:pt x="273" y="45"/>
                  <a:pt x="272" y="59"/>
                  <a:pt x="273" y="74"/>
                </a:cubicBezTo>
                <a:cubicBezTo>
                  <a:pt x="273" y="78"/>
                  <a:pt x="277" y="84"/>
                  <a:pt x="281" y="85"/>
                </a:cubicBezTo>
                <a:cubicBezTo>
                  <a:pt x="340" y="113"/>
                  <a:pt x="358" y="177"/>
                  <a:pt x="323" y="232"/>
                </a:cubicBezTo>
                <a:cubicBezTo>
                  <a:pt x="321" y="236"/>
                  <a:pt x="320" y="243"/>
                  <a:pt x="321" y="247"/>
                </a:cubicBezTo>
                <a:cubicBezTo>
                  <a:pt x="345" y="322"/>
                  <a:pt x="370" y="396"/>
                  <a:pt x="394" y="471"/>
                </a:cubicBezTo>
                <a:cubicBezTo>
                  <a:pt x="396" y="477"/>
                  <a:pt x="399" y="480"/>
                  <a:pt x="406" y="479"/>
                </a:cubicBezTo>
                <a:cubicBezTo>
                  <a:pt x="423" y="479"/>
                  <a:pt x="440" y="479"/>
                  <a:pt x="458" y="479"/>
                </a:cubicBezTo>
                <a:cubicBezTo>
                  <a:pt x="467" y="480"/>
                  <a:pt x="476" y="482"/>
                  <a:pt x="478" y="492"/>
                </a:cubicBezTo>
                <a:cubicBezTo>
                  <a:pt x="479" y="499"/>
                  <a:pt x="478" y="508"/>
                  <a:pt x="475" y="512"/>
                </a:cubicBezTo>
                <a:cubicBezTo>
                  <a:pt x="471" y="516"/>
                  <a:pt x="462" y="518"/>
                  <a:pt x="455" y="519"/>
                </a:cubicBezTo>
                <a:cubicBezTo>
                  <a:pt x="441" y="520"/>
                  <a:pt x="427" y="519"/>
                  <a:pt x="410" y="519"/>
                </a:cubicBezTo>
                <a:cubicBezTo>
                  <a:pt x="417" y="539"/>
                  <a:pt x="423" y="558"/>
                  <a:pt x="429" y="577"/>
                </a:cubicBezTo>
                <a:cubicBezTo>
                  <a:pt x="445" y="625"/>
                  <a:pt x="460" y="673"/>
                  <a:pt x="477" y="721"/>
                </a:cubicBezTo>
                <a:cubicBezTo>
                  <a:pt x="482" y="736"/>
                  <a:pt x="482" y="750"/>
                  <a:pt x="474" y="765"/>
                </a:cubicBezTo>
                <a:cubicBezTo>
                  <a:pt x="472" y="767"/>
                  <a:pt x="472" y="772"/>
                  <a:pt x="473" y="776"/>
                </a:cubicBezTo>
                <a:cubicBezTo>
                  <a:pt x="474" y="793"/>
                  <a:pt x="477" y="810"/>
                  <a:pt x="478" y="827"/>
                </a:cubicBezTo>
                <a:cubicBezTo>
                  <a:pt x="478" y="831"/>
                  <a:pt x="475" y="835"/>
                  <a:pt x="473" y="839"/>
                </a:cubicBezTo>
                <a:cubicBezTo>
                  <a:pt x="469" y="837"/>
                  <a:pt x="465" y="835"/>
                  <a:pt x="462" y="832"/>
                </a:cubicBezTo>
                <a:cubicBezTo>
                  <a:pt x="457" y="825"/>
                  <a:pt x="452" y="818"/>
                  <a:pt x="448" y="810"/>
                </a:cubicBezTo>
                <a:cubicBezTo>
                  <a:pt x="440" y="796"/>
                  <a:pt x="434" y="782"/>
                  <a:pt x="416" y="777"/>
                </a:cubicBezTo>
                <a:cubicBezTo>
                  <a:pt x="404" y="774"/>
                  <a:pt x="398" y="762"/>
                  <a:pt x="395" y="750"/>
                </a:cubicBezTo>
                <a:cubicBezTo>
                  <a:pt x="371" y="677"/>
                  <a:pt x="346" y="604"/>
                  <a:pt x="323" y="531"/>
                </a:cubicBezTo>
                <a:cubicBezTo>
                  <a:pt x="320" y="521"/>
                  <a:pt x="316" y="518"/>
                  <a:pt x="306" y="519"/>
                </a:cubicBezTo>
                <a:cubicBezTo>
                  <a:pt x="293" y="520"/>
                  <a:pt x="280" y="519"/>
                  <a:pt x="265" y="519"/>
                </a:cubicBezTo>
                <a:close/>
                <a:moveTo>
                  <a:pt x="245" y="293"/>
                </a:moveTo>
                <a:cubicBezTo>
                  <a:pt x="244" y="293"/>
                  <a:pt x="243" y="293"/>
                  <a:pt x="242" y="293"/>
                </a:cubicBezTo>
                <a:cubicBezTo>
                  <a:pt x="222" y="355"/>
                  <a:pt x="202" y="416"/>
                  <a:pt x="181" y="478"/>
                </a:cubicBezTo>
                <a:cubicBezTo>
                  <a:pt x="195" y="478"/>
                  <a:pt x="208" y="478"/>
                  <a:pt x="222" y="478"/>
                </a:cubicBezTo>
                <a:cubicBezTo>
                  <a:pt x="222" y="473"/>
                  <a:pt x="222" y="468"/>
                  <a:pt x="222" y="463"/>
                </a:cubicBezTo>
                <a:cubicBezTo>
                  <a:pt x="222" y="458"/>
                  <a:pt x="222" y="454"/>
                  <a:pt x="222" y="449"/>
                </a:cubicBezTo>
                <a:cubicBezTo>
                  <a:pt x="222" y="433"/>
                  <a:pt x="231" y="424"/>
                  <a:pt x="243" y="424"/>
                </a:cubicBezTo>
                <a:cubicBezTo>
                  <a:pt x="256" y="424"/>
                  <a:pt x="264" y="433"/>
                  <a:pt x="265" y="449"/>
                </a:cubicBezTo>
                <a:cubicBezTo>
                  <a:pt x="265" y="459"/>
                  <a:pt x="265" y="469"/>
                  <a:pt x="265" y="479"/>
                </a:cubicBezTo>
                <a:cubicBezTo>
                  <a:pt x="279" y="479"/>
                  <a:pt x="292" y="479"/>
                  <a:pt x="306" y="479"/>
                </a:cubicBezTo>
                <a:cubicBezTo>
                  <a:pt x="285" y="416"/>
                  <a:pt x="265" y="355"/>
                  <a:pt x="245" y="293"/>
                </a:cubicBezTo>
                <a:close/>
                <a:moveTo>
                  <a:pt x="289" y="176"/>
                </a:moveTo>
                <a:cubicBezTo>
                  <a:pt x="289" y="150"/>
                  <a:pt x="269" y="129"/>
                  <a:pt x="244" y="129"/>
                </a:cubicBezTo>
                <a:cubicBezTo>
                  <a:pt x="218" y="129"/>
                  <a:pt x="196" y="150"/>
                  <a:pt x="196" y="176"/>
                </a:cubicBezTo>
                <a:cubicBezTo>
                  <a:pt x="196" y="201"/>
                  <a:pt x="217" y="222"/>
                  <a:pt x="243" y="222"/>
                </a:cubicBezTo>
                <a:cubicBezTo>
                  <a:pt x="269" y="222"/>
                  <a:pt x="289" y="202"/>
                  <a:pt x="28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4220" y="1255068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2251710" y="605790"/>
            <a:ext cx="2251710" cy="558927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7610" y="112576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altLang="en-US" dirty="0">
                <a:solidFill>
                  <a:schemeClr val="accent4"/>
                </a:solidFill>
              </a:rPr>
              <a:t>Verbal Skill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(measures verbal skill through vocabulary)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71900" y="2048739"/>
            <a:ext cx="50406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dirty="0">
                <a:solidFill>
                  <a:schemeClr val="accent4"/>
                </a:solidFill>
              </a:rPr>
              <a:t>Verbal Reasoning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en-US" sz="1400" dirty="0">
                <a:solidFill>
                  <a:schemeClr val="accent4"/>
                </a:solidFill>
              </a:rPr>
              <a:t>using words as a basis in reasoning and problem solving</a:t>
            </a: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71900" y="2971712"/>
            <a:ext cx="50406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dirty="0">
                <a:solidFill>
                  <a:schemeClr val="accent4"/>
                </a:solidFill>
              </a:rPr>
              <a:t>Numerical Skill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en-US" sz="1400" dirty="0">
                <a:solidFill>
                  <a:schemeClr val="accent4"/>
                </a:solidFill>
              </a:rPr>
              <a:t>measures numeric calculation ability</a:t>
            </a: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71900" y="3894684"/>
            <a:ext cx="504063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dirty="0">
                <a:solidFill>
                  <a:schemeClr val="accent4"/>
                </a:solidFill>
              </a:rPr>
              <a:t>Numerical Reasoning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en-US" sz="1400" dirty="0">
                <a:solidFill>
                  <a:schemeClr val="accent4"/>
                </a:solidFill>
              </a:rPr>
              <a:t>Using numbers as a basis in reasoning and problem solving </a:t>
            </a: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71900" y="4817656"/>
            <a:ext cx="50406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dirty="0">
                <a:solidFill>
                  <a:schemeClr val="accent4"/>
                </a:solidFill>
              </a:rPr>
              <a:t>Learning Index</a:t>
            </a:r>
            <a:br>
              <a:rPr lang="en-US" altLang="en-US" dirty="0">
                <a:solidFill>
                  <a:schemeClr val="accent4"/>
                </a:solidFill>
              </a:rPr>
            </a:b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altLang="en-US" sz="1400" dirty="0">
                <a:solidFill>
                  <a:schemeClr val="accent4"/>
                </a:solidFill>
              </a:rPr>
              <a:t>Derived from all of the above:  an index of expected learning, reasoning and problem solving potential.</a:t>
            </a:r>
            <a:r>
              <a:rPr lang="en-US" altLang="en-US" sz="1400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16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Section One: Thinking Style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7" name="Oval 6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10" name="Oval 9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3" name="Oval 12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481011" y="264725"/>
            <a:ext cx="694552" cy="69455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5790" y="1814957"/>
            <a:ext cx="7978140" cy="1158629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dirty="0"/>
              <a:t>How someone learns will impact how quickly </a:t>
            </a:r>
            <a:br>
              <a:rPr lang="en-US" altLang="en-US" dirty="0"/>
            </a:br>
            <a:r>
              <a:rPr lang="en-US" altLang="en-US" dirty="0"/>
              <a:t>they become proficient on the job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5790" y="3128514"/>
            <a:ext cx="7978140" cy="1158629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dirty="0"/>
              <a:t>How someone processes information is relevant to </a:t>
            </a:r>
            <a:br>
              <a:rPr lang="en-US" altLang="en-US" dirty="0"/>
            </a:br>
            <a:r>
              <a:rPr lang="en-US" altLang="en-US" dirty="0"/>
              <a:t>on-boarding, training and even coaching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5790" y="4442071"/>
            <a:ext cx="7978140" cy="115862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dirty="0"/>
              <a:t>What you look for is the person whose Thinking </a:t>
            </a:r>
            <a:br>
              <a:rPr lang="en-US" altLang="en-US" dirty="0"/>
            </a:br>
            <a:r>
              <a:rPr lang="en-US" altLang="en-US" dirty="0"/>
              <a:t>Style matches those most successful in the role.  </a:t>
            </a:r>
          </a:p>
        </p:txBody>
      </p:sp>
    </p:spTree>
    <p:extLst>
      <p:ext uri="{BB962C8B-B14F-4D97-AF65-F5344CB8AC3E}">
        <p14:creationId xmlns:p14="http://schemas.microsoft.com/office/powerpoint/2010/main" val="9973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-1634490" y="982980"/>
            <a:ext cx="5017770" cy="501777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Section Two: Inherent Behavioral Traits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37778" y="211791"/>
            <a:ext cx="763122" cy="763122"/>
            <a:chOff x="349623" y="1418664"/>
            <a:chExt cx="3039036" cy="3039036"/>
          </a:xfrm>
        </p:grpSpPr>
        <p:sp>
          <p:nvSpPr>
            <p:cNvPr id="5" name="Oval 4"/>
            <p:cNvSpPr/>
            <p:nvPr/>
          </p:nvSpPr>
          <p:spPr>
            <a:xfrm>
              <a:off x="349623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10" y="2704476"/>
              <a:ext cx="2656553" cy="54916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7" name="Group 6"/>
          <p:cNvGrpSpPr/>
          <p:nvPr/>
        </p:nvGrpSpPr>
        <p:grpSpPr>
          <a:xfrm>
            <a:off x="7311837" y="211791"/>
            <a:ext cx="763122" cy="763122"/>
            <a:chOff x="2978523" y="3254187"/>
            <a:chExt cx="3039036" cy="3039036"/>
          </a:xfrm>
        </p:grpSpPr>
        <p:sp>
          <p:nvSpPr>
            <p:cNvPr id="8" name="Oval 7"/>
            <p:cNvSpPr/>
            <p:nvPr/>
          </p:nvSpPr>
          <p:spPr>
            <a:xfrm>
              <a:off x="2978523" y="3254187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338" y="4577379"/>
              <a:ext cx="2030168" cy="49216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8185896" y="211791"/>
            <a:ext cx="763122" cy="763122"/>
            <a:chOff x="5567082" y="1418664"/>
            <a:chExt cx="3039036" cy="3039036"/>
          </a:xfrm>
        </p:grpSpPr>
        <p:sp>
          <p:nvSpPr>
            <p:cNvPr id="11" name="Oval 10"/>
            <p:cNvSpPr/>
            <p:nvPr/>
          </p:nvSpPr>
          <p:spPr>
            <a:xfrm>
              <a:off x="5567082" y="1418664"/>
              <a:ext cx="3039036" cy="30390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691" y="2652012"/>
              <a:ext cx="2693818" cy="572341"/>
            </a:xfrm>
            <a:prstGeom prst="rect">
              <a:avLst/>
            </a:prstGeom>
          </p:spPr>
        </p:pic>
      </p:grpSp>
      <p:sp>
        <p:nvSpPr>
          <p:cNvPr id="13" name="Oval 12"/>
          <p:cNvSpPr/>
          <p:nvPr/>
        </p:nvSpPr>
        <p:spPr>
          <a:xfrm>
            <a:off x="6481011" y="264725"/>
            <a:ext cx="694552" cy="69455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04662" y="254272"/>
            <a:ext cx="730542" cy="73054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72295" y="1125766"/>
            <a:ext cx="6442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dirty="0">
                <a:solidFill>
                  <a:schemeClr val="accent4"/>
                </a:solidFill>
              </a:rPr>
              <a:t>Nine Personality Traits Assessed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72295" y="1811068"/>
            <a:ext cx="6442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dirty="0">
                <a:solidFill>
                  <a:schemeClr val="accent4"/>
                </a:solidFill>
              </a:rPr>
              <a:t>Who we are always emerges </a:t>
            </a:r>
            <a:br>
              <a:rPr lang="en-US" altLang="en-US" sz="2200" dirty="0">
                <a:solidFill>
                  <a:schemeClr val="accent4"/>
                </a:solidFill>
              </a:rPr>
            </a:br>
            <a:r>
              <a:rPr lang="en-US" altLang="en-US" sz="2200" dirty="0">
                <a:solidFill>
                  <a:schemeClr val="accent4"/>
                </a:solidFill>
              </a:rPr>
              <a:t>(especially under stress)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72295" y="2834924"/>
            <a:ext cx="6442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dirty="0">
                <a:solidFill>
                  <a:schemeClr val="accent4"/>
                </a:solidFill>
              </a:rPr>
              <a:t>The more we get to be who we are at </a:t>
            </a:r>
            <a:br>
              <a:rPr lang="en-US" altLang="en-US" sz="2200" dirty="0">
                <a:solidFill>
                  <a:schemeClr val="accent4"/>
                </a:solidFill>
              </a:rPr>
            </a:br>
            <a:r>
              <a:rPr lang="en-US" altLang="en-US" sz="2200" dirty="0">
                <a:solidFill>
                  <a:schemeClr val="accent4"/>
                </a:solidFill>
              </a:rPr>
              <a:t>work, the more successful we will be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72295" y="3858779"/>
            <a:ext cx="6442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dirty="0">
                <a:solidFill>
                  <a:schemeClr val="accent4"/>
                </a:solidFill>
              </a:rPr>
              <a:t>The more our personality is aligned with</a:t>
            </a:r>
            <a:br>
              <a:rPr lang="en-US" altLang="en-US" sz="2200" dirty="0">
                <a:solidFill>
                  <a:schemeClr val="accent4"/>
                </a:solidFill>
              </a:rPr>
            </a:br>
            <a:r>
              <a:rPr lang="en-US" altLang="en-US" sz="2200" dirty="0">
                <a:solidFill>
                  <a:schemeClr val="accent4"/>
                </a:solidFill>
              </a:rPr>
              <a:t>the job, the culture, the pace and the </a:t>
            </a:r>
            <a:br>
              <a:rPr lang="en-US" altLang="en-US" sz="2200" dirty="0">
                <a:solidFill>
                  <a:schemeClr val="accent4"/>
                </a:solidFill>
              </a:rPr>
            </a:br>
            <a:r>
              <a:rPr lang="en-US" altLang="en-US" sz="2200" dirty="0">
                <a:solidFill>
                  <a:schemeClr val="accent4"/>
                </a:solidFill>
              </a:rPr>
              <a:t>environment, the more we feel in sync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72295" y="5221189"/>
            <a:ext cx="6442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en-US" sz="2200" dirty="0">
                <a:solidFill>
                  <a:schemeClr val="accent4"/>
                </a:solidFill>
              </a:rPr>
              <a:t>Generally, the happier we are at work, the </a:t>
            </a:r>
            <a:br>
              <a:rPr lang="en-US" altLang="en-US" sz="2200" dirty="0">
                <a:solidFill>
                  <a:schemeClr val="accent4"/>
                </a:solidFill>
              </a:rPr>
            </a:br>
            <a:r>
              <a:rPr lang="en-US" altLang="en-US" sz="2200" dirty="0">
                <a:solidFill>
                  <a:schemeClr val="accent4"/>
                </a:solidFill>
              </a:rPr>
              <a:t>better our performance and productivity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1092381" y="1513993"/>
            <a:ext cx="3933552" cy="3989446"/>
            <a:chOff x="10239304" y="703262"/>
            <a:chExt cx="1958139" cy="1985963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10769759" y="1600200"/>
              <a:ext cx="894197" cy="528638"/>
            </a:xfrm>
            <a:custGeom>
              <a:avLst/>
              <a:gdLst>
                <a:gd name="T0" fmla="*/ 493 w 494"/>
                <a:gd name="T1" fmla="*/ 287 h 287"/>
                <a:gd name="T2" fmla="*/ 2 w 494"/>
                <a:gd name="T3" fmla="*/ 287 h 287"/>
                <a:gd name="T4" fmla="*/ 0 w 494"/>
                <a:gd name="T5" fmla="*/ 282 h 287"/>
                <a:gd name="T6" fmla="*/ 15 w 494"/>
                <a:gd name="T7" fmla="*/ 107 h 287"/>
                <a:gd name="T8" fmla="*/ 83 w 494"/>
                <a:gd name="T9" fmla="*/ 27 h 287"/>
                <a:gd name="T10" fmla="*/ 153 w 494"/>
                <a:gd name="T11" fmla="*/ 3 h 287"/>
                <a:gd name="T12" fmla="*/ 166 w 494"/>
                <a:gd name="T13" fmla="*/ 8 h 287"/>
                <a:gd name="T14" fmla="*/ 229 w 494"/>
                <a:gd name="T15" fmla="*/ 125 h 287"/>
                <a:gd name="T16" fmla="*/ 248 w 494"/>
                <a:gd name="T17" fmla="*/ 135 h 287"/>
                <a:gd name="T18" fmla="*/ 264 w 494"/>
                <a:gd name="T19" fmla="*/ 125 h 287"/>
                <a:gd name="T20" fmla="*/ 327 w 494"/>
                <a:gd name="T21" fmla="*/ 9 h 287"/>
                <a:gd name="T22" fmla="*/ 343 w 494"/>
                <a:gd name="T23" fmla="*/ 3 h 287"/>
                <a:gd name="T24" fmla="*/ 401 w 494"/>
                <a:gd name="T25" fmla="*/ 24 h 287"/>
                <a:gd name="T26" fmla="*/ 482 w 494"/>
                <a:gd name="T27" fmla="*/ 131 h 287"/>
                <a:gd name="T28" fmla="*/ 493 w 494"/>
                <a:gd name="T29" fmla="*/ 273 h 287"/>
                <a:gd name="T30" fmla="*/ 493 w 494"/>
                <a:gd name="T31" fmla="*/ 287 h 287"/>
                <a:gd name="T32" fmla="*/ 466 w 494"/>
                <a:gd name="T33" fmla="*/ 262 h 287"/>
                <a:gd name="T34" fmla="*/ 456 w 494"/>
                <a:gd name="T35" fmla="*/ 134 h 287"/>
                <a:gd name="T36" fmla="*/ 419 w 494"/>
                <a:gd name="T37" fmla="*/ 62 h 287"/>
                <a:gd name="T38" fmla="*/ 343 w 494"/>
                <a:gd name="T39" fmla="*/ 30 h 287"/>
                <a:gd name="T40" fmla="*/ 288 w 494"/>
                <a:gd name="T41" fmla="*/ 133 h 287"/>
                <a:gd name="T42" fmla="*/ 241 w 494"/>
                <a:gd name="T43" fmla="*/ 162 h 287"/>
                <a:gd name="T44" fmla="*/ 228 w 494"/>
                <a:gd name="T45" fmla="*/ 162 h 287"/>
                <a:gd name="T46" fmla="*/ 215 w 494"/>
                <a:gd name="T47" fmla="*/ 154 h 287"/>
                <a:gd name="T48" fmla="*/ 194 w 494"/>
                <a:gd name="T49" fmla="*/ 115 h 287"/>
                <a:gd name="T50" fmla="*/ 149 w 494"/>
                <a:gd name="T51" fmla="*/ 32 h 287"/>
                <a:gd name="T52" fmla="*/ 97 w 494"/>
                <a:gd name="T53" fmla="*/ 50 h 287"/>
                <a:gd name="T54" fmla="*/ 36 w 494"/>
                <a:gd name="T55" fmla="*/ 132 h 287"/>
                <a:gd name="T56" fmla="*/ 30 w 494"/>
                <a:gd name="T57" fmla="*/ 205 h 287"/>
                <a:gd name="T58" fmla="*/ 27 w 494"/>
                <a:gd name="T59" fmla="*/ 262 h 287"/>
                <a:gd name="T60" fmla="*/ 88 w 494"/>
                <a:gd name="T61" fmla="*/ 262 h 287"/>
                <a:gd name="T62" fmla="*/ 93 w 494"/>
                <a:gd name="T63" fmla="*/ 183 h 287"/>
                <a:gd name="T64" fmla="*/ 118 w 494"/>
                <a:gd name="T65" fmla="*/ 184 h 287"/>
                <a:gd name="T66" fmla="*/ 113 w 494"/>
                <a:gd name="T67" fmla="*/ 262 h 287"/>
                <a:gd name="T68" fmla="*/ 382 w 494"/>
                <a:gd name="T69" fmla="*/ 262 h 287"/>
                <a:gd name="T70" fmla="*/ 377 w 494"/>
                <a:gd name="T71" fmla="*/ 184 h 287"/>
                <a:gd name="T72" fmla="*/ 402 w 494"/>
                <a:gd name="T73" fmla="*/ 184 h 287"/>
                <a:gd name="T74" fmla="*/ 407 w 494"/>
                <a:gd name="T75" fmla="*/ 262 h 287"/>
                <a:gd name="T76" fmla="*/ 466 w 494"/>
                <a:gd name="T77" fmla="*/ 2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94" h="287">
                  <a:moveTo>
                    <a:pt x="493" y="287"/>
                  </a:moveTo>
                  <a:cubicBezTo>
                    <a:pt x="328" y="287"/>
                    <a:pt x="165" y="287"/>
                    <a:pt x="2" y="287"/>
                  </a:cubicBezTo>
                  <a:cubicBezTo>
                    <a:pt x="1" y="285"/>
                    <a:pt x="0" y="284"/>
                    <a:pt x="0" y="282"/>
                  </a:cubicBezTo>
                  <a:cubicBezTo>
                    <a:pt x="5" y="224"/>
                    <a:pt x="7" y="165"/>
                    <a:pt x="15" y="107"/>
                  </a:cubicBezTo>
                  <a:cubicBezTo>
                    <a:pt x="20" y="68"/>
                    <a:pt x="45" y="41"/>
                    <a:pt x="83" y="27"/>
                  </a:cubicBezTo>
                  <a:cubicBezTo>
                    <a:pt x="106" y="19"/>
                    <a:pt x="130" y="11"/>
                    <a:pt x="153" y="3"/>
                  </a:cubicBezTo>
                  <a:cubicBezTo>
                    <a:pt x="160" y="0"/>
                    <a:pt x="163" y="2"/>
                    <a:pt x="166" y="8"/>
                  </a:cubicBezTo>
                  <a:cubicBezTo>
                    <a:pt x="187" y="47"/>
                    <a:pt x="208" y="86"/>
                    <a:pt x="229" y="125"/>
                  </a:cubicBezTo>
                  <a:cubicBezTo>
                    <a:pt x="233" y="134"/>
                    <a:pt x="239" y="135"/>
                    <a:pt x="248" y="135"/>
                  </a:cubicBezTo>
                  <a:cubicBezTo>
                    <a:pt x="256" y="135"/>
                    <a:pt x="260" y="133"/>
                    <a:pt x="264" y="125"/>
                  </a:cubicBezTo>
                  <a:cubicBezTo>
                    <a:pt x="285" y="86"/>
                    <a:pt x="306" y="48"/>
                    <a:pt x="327" y="9"/>
                  </a:cubicBezTo>
                  <a:cubicBezTo>
                    <a:pt x="331" y="2"/>
                    <a:pt x="335" y="0"/>
                    <a:pt x="343" y="3"/>
                  </a:cubicBezTo>
                  <a:cubicBezTo>
                    <a:pt x="362" y="11"/>
                    <a:pt x="382" y="17"/>
                    <a:pt x="401" y="24"/>
                  </a:cubicBezTo>
                  <a:cubicBezTo>
                    <a:pt x="453" y="41"/>
                    <a:pt x="478" y="77"/>
                    <a:pt x="482" y="131"/>
                  </a:cubicBezTo>
                  <a:cubicBezTo>
                    <a:pt x="486" y="178"/>
                    <a:pt x="490" y="225"/>
                    <a:pt x="493" y="273"/>
                  </a:cubicBezTo>
                  <a:cubicBezTo>
                    <a:pt x="494" y="277"/>
                    <a:pt x="493" y="281"/>
                    <a:pt x="493" y="287"/>
                  </a:cubicBezTo>
                  <a:close/>
                  <a:moveTo>
                    <a:pt x="466" y="262"/>
                  </a:moveTo>
                  <a:cubicBezTo>
                    <a:pt x="462" y="218"/>
                    <a:pt x="459" y="176"/>
                    <a:pt x="456" y="134"/>
                  </a:cubicBezTo>
                  <a:cubicBezTo>
                    <a:pt x="453" y="105"/>
                    <a:pt x="446" y="77"/>
                    <a:pt x="419" y="62"/>
                  </a:cubicBezTo>
                  <a:cubicBezTo>
                    <a:pt x="395" y="49"/>
                    <a:pt x="368" y="41"/>
                    <a:pt x="343" y="30"/>
                  </a:cubicBezTo>
                  <a:cubicBezTo>
                    <a:pt x="324" y="66"/>
                    <a:pt x="304" y="99"/>
                    <a:pt x="288" y="133"/>
                  </a:cubicBezTo>
                  <a:cubicBezTo>
                    <a:pt x="278" y="155"/>
                    <a:pt x="266" y="167"/>
                    <a:pt x="241" y="162"/>
                  </a:cubicBezTo>
                  <a:cubicBezTo>
                    <a:pt x="237" y="161"/>
                    <a:pt x="233" y="161"/>
                    <a:pt x="228" y="162"/>
                  </a:cubicBezTo>
                  <a:cubicBezTo>
                    <a:pt x="222" y="162"/>
                    <a:pt x="218" y="160"/>
                    <a:pt x="215" y="154"/>
                  </a:cubicBezTo>
                  <a:cubicBezTo>
                    <a:pt x="209" y="141"/>
                    <a:pt x="201" y="128"/>
                    <a:pt x="194" y="115"/>
                  </a:cubicBezTo>
                  <a:cubicBezTo>
                    <a:pt x="180" y="87"/>
                    <a:pt x="165" y="60"/>
                    <a:pt x="149" y="32"/>
                  </a:cubicBezTo>
                  <a:cubicBezTo>
                    <a:pt x="131" y="38"/>
                    <a:pt x="114" y="44"/>
                    <a:pt x="97" y="50"/>
                  </a:cubicBezTo>
                  <a:cubicBezTo>
                    <a:pt x="57" y="64"/>
                    <a:pt x="39" y="90"/>
                    <a:pt x="36" y="132"/>
                  </a:cubicBezTo>
                  <a:cubicBezTo>
                    <a:pt x="35" y="157"/>
                    <a:pt x="32" y="181"/>
                    <a:pt x="30" y="205"/>
                  </a:cubicBezTo>
                  <a:cubicBezTo>
                    <a:pt x="29" y="224"/>
                    <a:pt x="28" y="243"/>
                    <a:pt x="27" y="262"/>
                  </a:cubicBezTo>
                  <a:cubicBezTo>
                    <a:pt x="48" y="262"/>
                    <a:pt x="67" y="262"/>
                    <a:pt x="88" y="262"/>
                  </a:cubicBezTo>
                  <a:cubicBezTo>
                    <a:pt x="90" y="236"/>
                    <a:pt x="91" y="210"/>
                    <a:pt x="93" y="183"/>
                  </a:cubicBezTo>
                  <a:cubicBezTo>
                    <a:pt x="102" y="184"/>
                    <a:pt x="110" y="184"/>
                    <a:pt x="118" y="184"/>
                  </a:cubicBezTo>
                  <a:cubicBezTo>
                    <a:pt x="116" y="211"/>
                    <a:pt x="115" y="236"/>
                    <a:pt x="113" y="262"/>
                  </a:cubicBezTo>
                  <a:cubicBezTo>
                    <a:pt x="203" y="262"/>
                    <a:pt x="292" y="262"/>
                    <a:pt x="382" y="262"/>
                  </a:cubicBezTo>
                  <a:cubicBezTo>
                    <a:pt x="380" y="236"/>
                    <a:pt x="379" y="210"/>
                    <a:pt x="377" y="184"/>
                  </a:cubicBezTo>
                  <a:cubicBezTo>
                    <a:pt x="386" y="184"/>
                    <a:pt x="394" y="184"/>
                    <a:pt x="402" y="184"/>
                  </a:cubicBezTo>
                  <a:cubicBezTo>
                    <a:pt x="404" y="210"/>
                    <a:pt x="405" y="236"/>
                    <a:pt x="407" y="262"/>
                  </a:cubicBezTo>
                  <a:cubicBezTo>
                    <a:pt x="427" y="262"/>
                    <a:pt x="446" y="262"/>
                    <a:pt x="466" y="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1118345" y="1882775"/>
              <a:ext cx="922993" cy="806450"/>
            </a:xfrm>
            <a:custGeom>
              <a:avLst/>
              <a:gdLst>
                <a:gd name="T0" fmla="*/ 510 w 510"/>
                <a:gd name="T1" fmla="*/ 8 h 438"/>
                <a:gd name="T2" fmla="*/ 47 w 510"/>
                <a:gd name="T3" fmla="*/ 368 h 438"/>
                <a:gd name="T4" fmla="*/ 96 w 510"/>
                <a:gd name="T5" fmla="*/ 423 h 438"/>
                <a:gd name="T6" fmla="*/ 78 w 510"/>
                <a:gd name="T7" fmla="*/ 438 h 438"/>
                <a:gd name="T8" fmla="*/ 73 w 510"/>
                <a:gd name="T9" fmla="*/ 434 h 438"/>
                <a:gd name="T10" fmla="*/ 0 w 510"/>
                <a:gd name="T11" fmla="*/ 353 h 438"/>
                <a:gd name="T12" fmla="*/ 86 w 510"/>
                <a:gd name="T13" fmla="*/ 275 h 438"/>
                <a:gd name="T14" fmla="*/ 103 w 510"/>
                <a:gd name="T15" fmla="*/ 293 h 438"/>
                <a:gd name="T16" fmla="*/ 51 w 510"/>
                <a:gd name="T17" fmla="*/ 339 h 438"/>
                <a:gd name="T18" fmla="*/ 52 w 510"/>
                <a:gd name="T19" fmla="*/ 342 h 438"/>
                <a:gd name="T20" fmla="*/ 101 w 510"/>
                <a:gd name="T21" fmla="*/ 339 h 438"/>
                <a:gd name="T22" fmla="*/ 322 w 510"/>
                <a:gd name="T23" fmla="*/ 251 h 438"/>
                <a:gd name="T24" fmla="*/ 481 w 510"/>
                <a:gd name="T25" fmla="*/ 22 h 438"/>
                <a:gd name="T26" fmla="*/ 510 w 510"/>
                <a:gd name="T27" fmla="*/ 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0" h="438">
                  <a:moveTo>
                    <a:pt x="510" y="8"/>
                  </a:moveTo>
                  <a:cubicBezTo>
                    <a:pt x="471" y="187"/>
                    <a:pt x="300" y="367"/>
                    <a:pt x="47" y="368"/>
                  </a:cubicBezTo>
                  <a:cubicBezTo>
                    <a:pt x="64" y="387"/>
                    <a:pt x="80" y="405"/>
                    <a:pt x="96" y="423"/>
                  </a:cubicBezTo>
                  <a:cubicBezTo>
                    <a:pt x="90" y="428"/>
                    <a:pt x="84" y="433"/>
                    <a:pt x="78" y="438"/>
                  </a:cubicBezTo>
                  <a:cubicBezTo>
                    <a:pt x="76" y="436"/>
                    <a:pt x="75" y="435"/>
                    <a:pt x="73" y="434"/>
                  </a:cubicBezTo>
                  <a:cubicBezTo>
                    <a:pt x="49" y="407"/>
                    <a:pt x="25" y="381"/>
                    <a:pt x="0" y="353"/>
                  </a:cubicBezTo>
                  <a:cubicBezTo>
                    <a:pt x="29" y="327"/>
                    <a:pt x="57" y="301"/>
                    <a:pt x="86" y="275"/>
                  </a:cubicBezTo>
                  <a:cubicBezTo>
                    <a:pt x="92" y="281"/>
                    <a:pt x="97" y="287"/>
                    <a:pt x="103" y="293"/>
                  </a:cubicBezTo>
                  <a:cubicBezTo>
                    <a:pt x="85" y="308"/>
                    <a:pt x="68" y="324"/>
                    <a:pt x="51" y="339"/>
                  </a:cubicBezTo>
                  <a:cubicBezTo>
                    <a:pt x="51" y="340"/>
                    <a:pt x="51" y="341"/>
                    <a:pt x="52" y="342"/>
                  </a:cubicBezTo>
                  <a:cubicBezTo>
                    <a:pt x="68" y="341"/>
                    <a:pt x="85" y="340"/>
                    <a:pt x="101" y="339"/>
                  </a:cubicBezTo>
                  <a:cubicBezTo>
                    <a:pt x="182" y="330"/>
                    <a:pt x="256" y="300"/>
                    <a:pt x="322" y="251"/>
                  </a:cubicBezTo>
                  <a:cubicBezTo>
                    <a:pt x="400" y="192"/>
                    <a:pt x="453" y="116"/>
                    <a:pt x="481" y="22"/>
                  </a:cubicBezTo>
                  <a:cubicBezTo>
                    <a:pt x="487" y="0"/>
                    <a:pt x="487" y="0"/>
                    <a:pt x="510" y="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11403275" y="858838"/>
              <a:ext cx="794168" cy="936625"/>
            </a:xfrm>
            <a:custGeom>
              <a:avLst/>
              <a:gdLst>
                <a:gd name="T0" fmla="*/ 422 w 439"/>
                <a:gd name="T1" fmla="*/ 413 h 509"/>
                <a:gd name="T2" fmla="*/ 439 w 439"/>
                <a:gd name="T3" fmla="*/ 431 h 509"/>
                <a:gd name="T4" fmla="*/ 353 w 439"/>
                <a:gd name="T5" fmla="*/ 509 h 509"/>
                <a:gd name="T6" fmla="*/ 275 w 439"/>
                <a:gd name="T7" fmla="*/ 423 h 509"/>
                <a:gd name="T8" fmla="*/ 293 w 439"/>
                <a:gd name="T9" fmla="*/ 407 h 509"/>
                <a:gd name="T10" fmla="*/ 341 w 439"/>
                <a:gd name="T11" fmla="*/ 461 h 509"/>
                <a:gd name="T12" fmla="*/ 246 w 439"/>
                <a:gd name="T13" fmla="*/ 181 h 509"/>
                <a:gd name="T14" fmla="*/ 0 w 439"/>
                <a:gd name="T15" fmla="*/ 24 h 509"/>
                <a:gd name="T16" fmla="*/ 6 w 439"/>
                <a:gd name="T17" fmla="*/ 0 h 509"/>
                <a:gd name="T18" fmla="*/ 267 w 439"/>
                <a:gd name="T19" fmla="*/ 168 h 509"/>
                <a:gd name="T20" fmla="*/ 368 w 439"/>
                <a:gd name="T21" fmla="*/ 463 h 509"/>
                <a:gd name="T22" fmla="*/ 422 w 439"/>
                <a:gd name="T23" fmla="*/ 41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9" h="509">
                  <a:moveTo>
                    <a:pt x="422" y="413"/>
                  </a:moveTo>
                  <a:cubicBezTo>
                    <a:pt x="428" y="419"/>
                    <a:pt x="433" y="424"/>
                    <a:pt x="439" y="431"/>
                  </a:cubicBezTo>
                  <a:cubicBezTo>
                    <a:pt x="410" y="458"/>
                    <a:pt x="382" y="483"/>
                    <a:pt x="353" y="509"/>
                  </a:cubicBezTo>
                  <a:cubicBezTo>
                    <a:pt x="327" y="480"/>
                    <a:pt x="301" y="452"/>
                    <a:pt x="275" y="423"/>
                  </a:cubicBezTo>
                  <a:cubicBezTo>
                    <a:pt x="281" y="417"/>
                    <a:pt x="286" y="412"/>
                    <a:pt x="293" y="407"/>
                  </a:cubicBezTo>
                  <a:cubicBezTo>
                    <a:pt x="308" y="424"/>
                    <a:pt x="324" y="441"/>
                    <a:pt x="341" y="461"/>
                  </a:cubicBezTo>
                  <a:cubicBezTo>
                    <a:pt x="341" y="355"/>
                    <a:pt x="310" y="262"/>
                    <a:pt x="246" y="181"/>
                  </a:cubicBezTo>
                  <a:cubicBezTo>
                    <a:pt x="183" y="101"/>
                    <a:pt x="101" y="48"/>
                    <a:pt x="0" y="24"/>
                  </a:cubicBezTo>
                  <a:cubicBezTo>
                    <a:pt x="2" y="16"/>
                    <a:pt x="4" y="8"/>
                    <a:pt x="6" y="0"/>
                  </a:cubicBezTo>
                  <a:cubicBezTo>
                    <a:pt x="113" y="26"/>
                    <a:pt x="200" y="82"/>
                    <a:pt x="267" y="168"/>
                  </a:cubicBezTo>
                  <a:cubicBezTo>
                    <a:pt x="333" y="254"/>
                    <a:pt x="367" y="352"/>
                    <a:pt x="368" y="463"/>
                  </a:cubicBezTo>
                  <a:cubicBezTo>
                    <a:pt x="387" y="445"/>
                    <a:pt x="404" y="430"/>
                    <a:pt x="422" y="4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0239304" y="1595438"/>
              <a:ext cx="792652" cy="933450"/>
            </a:xfrm>
            <a:custGeom>
              <a:avLst/>
              <a:gdLst>
                <a:gd name="T0" fmla="*/ 438 w 438"/>
                <a:gd name="T1" fmla="*/ 485 h 508"/>
                <a:gd name="T2" fmla="*/ 433 w 438"/>
                <a:gd name="T3" fmla="*/ 508 h 508"/>
                <a:gd name="T4" fmla="*/ 72 w 438"/>
                <a:gd name="T5" fmla="*/ 45 h 508"/>
                <a:gd name="T6" fmla="*/ 17 w 438"/>
                <a:gd name="T7" fmla="*/ 94 h 508"/>
                <a:gd name="T8" fmla="*/ 0 w 438"/>
                <a:gd name="T9" fmla="*/ 76 h 508"/>
                <a:gd name="T10" fmla="*/ 43 w 438"/>
                <a:gd name="T11" fmla="*/ 38 h 508"/>
                <a:gd name="T12" fmla="*/ 85 w 438"/>
                <a:gd name="T13" fmla="*/ 0 h 508"/>
                <a:gd name="T14" fmla="*/ 163 w 438"/>
                <a:gd name="T15" fmla="*/ 86 h 508"/>
                <a:gd name="T16" fmla="*/ 145 w 438"/>
                <a:gd name="T17" fmla="*/ 103 h 508"/>
                <a:gd name="T18" fmla="*/ 99 w 438"/>
                <a:gd name="T19" fmla="*/ 51 h 508"/>
                <a:gd name="T20" fmla="*/ 191 w 438"/>
                <a:gd name="T21" fmla="*/ 327 h 508"/>
                <a:gd name="T22" fmla="*/ 438 w 438"/>
                <a:gd name="T23" fmla="*/ 48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508">
                  <a:moveTo>
                    <a:pt x="438" y="485"/>
                  </a:moveTo>
                  <a:cubicBezTo>
                    <a:pt x="436" y="493"/>
                    <a:pt x="434" y="501"/>
                    <a:pt x="433" y="508"/>
                  </a:cubicBezTo>
                  <a:cubicBezTo>
                    <a:pt x="279" y="480"/>
                    <a:pt x="74" y="319"/>
                    <a:pt x="72" y="45"/>
                  </a:cubicBezTo>
                  <a:cubicBezTo>
                    <a:pt x="53" y="62"/>
                    <a:pt x="35" y="78"/>
                    <a:pt x="17" y="94"/>
                  </a:cubicBezTo>
                  <a:cubicBezTo>
                    <a:pt x="12" y="88"/>
                    <a:pt x="6" y="83"/>
                    <a:pt x="0" y="76"/>
                  </a:cubicBezTo>
                  <a:cubicBezTo>
                    <a:pt x="15" y="63"/>
                    <a:pt x="29" y="50"/>
                    <a:pt x="43" y="38"/>
                  </a:cubicBezTo>
                  <a:cubicBezTo>
                    <a:pt x="57" y="25"/>
                    <a:pt x="71" y="13"/>
                    <a:pt x="85" y="0"/>
                  </a:cubicBezTo>
                  <a:cubicBezTo>
                    <a:pt x="112" y="29"/>
                    <a:pt x="137" y="57"/>
                    <a:pt x="163" y="86"/>
                  </a:cubicBezTo>
                  <a:cubicBezTo>
                    <a:pt x="157" y="92"/>
                    <a:pt x="152" y="97"/>
                    <a:pt x="145" y="103"/>
                  </a:cubicBezTo>
                  <a:cubicBezTo>
                    <a:pt x="130" y="85"/>
                    <a:pt x="115" y="68"/>
                    <a:pt x="99" y="51"/>
                  </a:cubicBezTo>
                  <a:cubicBezTo>
                    <a:pt x="82" y="103"/>
                    <a:pt x="130" y="250"/>
                    <a:pt x="191" y="327"/>
                  </a:cubicBezTo>
                  <a:cubicBezTo>
                    <a:pt x="255" y="408"/>
                    <a:pt x="337" y="461"/>
                    <a:pt x="438" y="4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0395409" y="703262"/>
              <a:ext cx="921477" cy="801688"/>
            </a:xfrm>
            <a:custGeom>
              <a:avLst/>
              <a:gdLst>
                <a:gd name="T0" fmla="*/ 464 w 509"/>
                <a:gd name="T1" fmla="*/ 71 h 436"/>
                <a:gd name="T2" fmla="*/ 415 w 509"/>
                <a:gd name="T3" fmla="*/ 16 h 436"/>
                <a:gd name="T4" fmla="*/ 433 w 509"/>
                <a:gd name="T5" fmla="*/ 0 h 436"/>
                <a:gd name="T6" fmla="*/ 471 w 509"/>
                <a:gd name="T7" fmla="*/ 42 h 436"/>
                <a:gd name="T8" fmla="*/ 509 w 509"/>
                <a:gd name="T9" fmla="*/ 84 h 436"/>
                <a:gd name="T10" fmla="*/ 423 w 509"/>
                <a:gd name="T11" fmla="*/ 162 h 436"/>
                <a:gd name="T12" fmla="*/ 406 w 509"/>
                <a:gd name="T13" fmla="*/ 144 h 436"/>
                <a:gd name="T14" fmla="*/ 461 w 509"/>
                <a:gd name="T15" fmla="*/ 96 h 436"/>
                <a:gd name="T16" fmla="*/ 182 w 509"/>
                <a:gd name="T17" fmla="*/ 190 h 436"/>
                <a:gd name="T18" fmla="*/ 24 w 509"/>
                <a:gd name="T19" fmla="*/ 436 h 436"/>
                <a:gd name="T20" fmla="*/ 0 w 509"/>
                <a:gd name="T21" fmla="*/ 431 h 436"/>
                <a:gd name="T22" fmla="*/ 168 w 509"/>
                <a:gd name="T23" fmla="*/ 170 h 436"/>
                <a:gd name="T24" fmla="*/ 464 w 509"/>
                <a:gd name="T25" fmla="*/ 71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436">
                  <a:moveTo>
                    <a:pt x="464" y="71"/>
                  </a:moveTo>
                  <a:cubicBezTo>
                    <a:pt x="447" y="51"/>
                    <a:pt x="431" y="34"/>
                    <a:pt x="415" y="16"/>
                  </a:cubicBezTo>
                  <a:cubicBezTo>
                    <a:pt x="421" y="11"/>
                    <a:pt x="426" y="6"/>
                    <a:pt x="433" y="0"/>
                  </a:cubicBezTo>
                  <a:cubicBezTo>
                    <a:pt x="446" y="14"/>
                    <a:pt x="458" y="28"/>
                    <a:pt x="471" y="42"/>
                  </a:cubicBezTo>
                  <a:cubicBezTo>
                    <a:pt x="484" y="55"/>
                    <a:pt x="496" y="70"/>
                    <a:pt x="509" y="84"/>
                  </a:cubicBezTo>
                  <a:cubicBezTo>
                    <a:pt x="480" y="110"/>
                    <a:pt x="452" y="136"/>
                    <a:pt x="423" y="162"/>
                  </a:cubicBezTo>
                  <a:cubicBezTo>
                    <a:pt x="417" y="156"/>
                    <a:pt x="412" y="150"/>
                    <a:pt x="406" y="144"/>
                  </a:cubicBezTo>
                  <a:cubicBezTo>
                    <a:pt x="424" y="129"/>
                    <a:pt x="441" y="113"/>
                    <a:pt x="461" y="96"/>
                  </a:cubicBezTo>
                  <a:cubicBezTo>
                    <a:pt x="355" y="96"/>
                    <a:pt x="263" y="127"/>
                    <a:pt x="182" y="190"/>
                  </a:cubicBezTo>
                  <a:cubicBezTo>
                    <a:pt x="101" y="253"/>
                    <a:pt x="49" y="336"/>
                    <a:pt x="24" y="436"/>
                  </a:cubicBezTo>
                  <a:cubicBezTo>
                    <a:pt x="16" y="435"/>
                    <a:pt x="8" y="433"/>
                    <a:pt x="0" y="431"/>
                  </a:cubicBezTo>
                  <a:cubicBezTo>
                    <a:pt x="26" y="324"/>
                    <a:pt x="82" y="237"/>
                    <a:pt x="168" y="170"/>
                  </a:cubicBezTo>
                  <a:cubicBezTo>
                    <a:pt x="255" y="104"/>
                    <a:pt x="353" y="71"/>
                    <a:pt x="464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11009222" y="1166813"/>
              <a:ext cx="416787" cy="422275"/>
            </a:xfrm>
            <a:custGeom>
              <a:avLst/>
              <a:gdLst>
                <a:gd name="T0" fmla="*/ 230 w 231"/>
                <a:gd name="T1" fmla="*/ 114 h 230"/>
                <a:gd name="T2" fmla="*/ 116 w 231"/>
                <a:gd name="T3" fmla="*/ 230 h 230"/>
                <a:gd name="T4" fmla="*/ 1 w 231"/>
                <a:gd name="T5" fmla="*/ 115 h 230"/>
                <a:gd name="T6" fmla="*/ 116 w 231"/>
                <a:gd name="T7" fmla="*/ 0 h 230"/>
                <a:gd name="T8" fmla="*/ 230 w 231"/>
                <a:gd name="T9" fmla="*/ 114 h 230"/>
                <a:gd name="T10" fmla="*/ 205 w 231"/>
                <a:gd name="T11" fmla="*/ 115 h 230"/>
                <a:gd name="T12" fmla="*/ 117 w 231"/>
                <a:gd name="T13" fmla="*/ 25 h 230"/>
                <a:gd name="T14" fmla="*/ 26 w 231"/>
                <a:gd name="T15" fmla="*/ 113 h 230"/>
                <a:gd name="T16" fmla="*/ 114 w 231"/>
                <a:gd name="T17" fmla="*/ 204 h 230"/>
                <a:gd name="T18" fmla="*/ 205 w 231"/>
                <a:gd name="T19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230">
                  <a:moveTo>
                    <a:pt x="230" y="114"/>
                  </a:moveTo>
                  <a:cubicBezTo>
                    <a:pt x="231" y="176"/>
                    <a:pt x="179" y="229"/>
                    <a:pt x="116" y="230"/>
                  </a:cubicBezTo>
                  <a:cubicBezTo>
                    <a:pt x="54" y="230"/>
                    <a:pt x="1" y="178"/>
                    <a:pt x="1" y="115"/>
                  </a:cubicBezTo>
                  <a:cubicBezTo>
                    <a:pt x="0" y="53"/>
                    <a:pt x="54" y="0"/>
                    <a:pt x="116" y="0"/>
                  </a:cubicBezTo>
                  <a:cubicBezTo>
                    <a:pt x="178" y="0"/>
                    <a:pt x="230" y="52"/>
                    <a:pt x="230" y="114"/>
                  </a:cubicBezTo>
                  <a:close/>
                  <a:moveTo>
                    <a:pt x="205" y="115"/>
                  </a:moveTo>
                  <a:cubicBezTo>
                    <a:pt x="206" y="66"/>
                    <a:pt x="166" y="26"/>
                    <a:pt x="117" y="25"/>
                  </a:cubicBezTo>
                  <a:cubicBezTo>
                    <a:pt x="67" y="25"/>
                    <a:pt x="27" y="63"/>
                    <a:pt x="26" y="113"/>
                  </a:cubicBezTo>
                  <a:cubicBezTo>
                    <a:pt x="25" y="163"/>
                    <a:pt x="64" y="203"/>
                    <a:pt x="114" y="204"/>
                  </a:cubicBezTo>
                  <a:cubicBezTo>
                    <a:pt x="164" y="205"/>
                    <a:pt x="204" y="166"/>
                    <a:pt x="205" y="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-2251710" y="605790"/>
            <a:ext cx="2251710" cy="558927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Inherent Behavioral Traits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" y="1577340"/>
            <a:ext cx="8469630" cy="4206240"/>
            <a:chOff x="491490" y="1577340"/>
            <a:chExt cx="8126730" cy="4034790"/>
          </a:xfrm>
        </p:grpSpPr>
        <p:sp>
          <p:nvSpPr>
            <p:cNvPr id="3" name="Rectangle 2"/>
            <p:cNvSpPr/>
            <p:nvPr/>
          </p:nvSpPr>
          <p:spPr>
            <a:xfrm>
              <a:off x="1312860" y="1577340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>
                <a:lnSpc>
                  <a:spcPct val="100000"/>
                </a:lnSpc>
              </a:pP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display endurance and capacity for a fast pace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55600" y="1577340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take charge of people and situations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8339" y="1577340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be outgoing and people-oriented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1079" y="1577340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follow policies, accept external controls and supervision and work within </a:t>
              </a:r>
              <a:b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</a:b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the rules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1490" y="3649922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have a positive attitude regarding people and outcomes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4230" y="3649922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Uses available info to make decisions quickly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76969" y="3649922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</a:t>
              </a:r>
              <a:b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</a:b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be friendly, </a:t>
              </a:r>
              <a:b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</a:b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co-operative, agreeable. To be a team player.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19709" y="3649922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Tendency to be self-reliant, self-directed, to take independent action and make own decisions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2449" y="3649922"/>
              <a:ext cx="1555771" cy="1962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The ability to think clearly and be objective in decision-making</a:t>
              </a:r>
              <a:endParaRPr lang="en-US" sz="14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12860" y="1577340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Energy Level 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55600" y="1577340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Assertiveness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98339" y="1577340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Sociability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1079" y="1577340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Manageability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1490" y="3649922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Attitude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34230" y="3649922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Decisiveness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6969" y="3649922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Accommodating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9709" y="3649922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Independence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62449" y="3649922"/>
              <a:ext cx="1555771" cy="5478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Objective Judgment 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4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7" name="Rectangle 39016"/>
          <p:cNvSpPr/>
          <p:nvPr/>
        </p:nvSpPr>
        <p:spPr>
          <a:xfrm>
            <a:off x="3771900" y="970025"/>
            <a:ext cx="1650602" cy="2937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/>
          <p:cNvGrpSpPr/>
          <p:nvPr/>
        </p:nvGrpSpPr>
        <p:grpSpPr>
          <a:xfrm>
            <a:off x="3590518" y="3626645"/>
            <a:ext cx="1963228" cy="2800351"/>
            <a:chOff x="-5895976" y="-1416051"/>
            <a:chExt cx="4702175" cy="6707189"/>
          </a:xfrm>
        </p:grpSpPr>
        <p:grpSp>
          <p:nvGrpSpPr>
            <p:cNvPr id="140" name="Group 139"/>
            <p:cNvGrpSpPr/>
            <p:nvPr/>
          </p:nvGrpSpPr>
          <p:grpSpPr>
            <a:xfrm>
              <a:off x="-5895976" y="-1416051"/>
              <a:ext cx="4702175" cy="6707189"/>
              <a:chOff x="-5895976" y="-1416051"/>
              <a:chExt cx="4702175" cy="6707189"/>
            </a:xfrm>
          </p:grpSpPr>
          <p:sp>
            <p:nvSpPr>
              <p:cNvPr id="151" name="Freeform 12"/>
              <p:cNvSpPr>
                <a:spLocks/>
              </p:cNvSpPr>
              <p:nvPr/>
            </p:nvSpPr>
            <p:spPr bwMode="auto">
              <a:xfrm>
                <a:off x="-5895976" y="-1416051"/>
                <a:ext cx="4702175" cy="6707189"/>
              </a:xfrm>
              <a:custGeom>
                <a:avLst/>
                <a:gdLst>
                  <a:gd name="T0" fmla="*/ 1182 w 1442"/>
                  <a:gd name="T1" fmla="*/ 187 h 2057"/>
                  <a:gd name="T2" fmla="*/ 825 w 1442"/>
                  <a:gd name="T3" fmla="*/ 652 h 2057"/>
                  <a:gd name="T4" fmla="*/ 616 w 1442"/>
                  <a:gd name="T5" fmla="*/ 652 h 2057"/>
                  <a:gd name="T6" fmla="*/ 260 w 1442"/>
                  <a:gd name="T7" fmla="*/ 187 h 2057"/>
                  <a:gd name="T8" fmla="*/ 170 w 1442"/>
                  <a:gd name="T9" fmla="*/ 249 h 2057"/>
                  <a:gd name="T10" fmla="*/ 537 w 1442"/>
                  <a:gd name="T11" fmla="*/ 782 h 2057"/>
                  <a:gd name="T12" fmla="*/ 537 w 1442"/>
                  <a:gd name="T13" fmla="*/ 1955 h 2057"/>
                  <a:gd name="T14" fmla="*/ 537 w 1442"/>
                  <a:gd name="T15" fmla="*/ 2057 h 2057"/>
                  <a:gd name="T16" fmla="*/ 690 w 1442"/>
                  <a:gd name="T17" fmla="*/ 2057 h 2057"/>
                  <a:gd name="T18" fmla="*/ 690 w 1442"/>
                  <a:gd name="T19" fmla="*/ 1955 h 2057"/>
                  <a:gd name="T20" fmla="*/ 690 w 1442"/>
                  <a:gd name="T21" fmla="*/ 1355 h 2057"/>
                  <a:gd name="T22" fmla="*/ 752 w 1442"/>
                  <a:gd name="T23" fmla="*/ 1355 h 2057"/>
                  <a:gd name="T24" fmla="*/ 752 w 1442"/>
                  <a:gd name="T25" fmla="*/ 1955 h 2057"/>
                  <a:gd name="T26" fmla="*/ 752 w 1442"/>
                  <a:gd name="T27" fmla="*/ 2057 h 2057"/>
                  <a:gd name="T28" fmla="*/ 905 w 1442"/>
                  <a:gd name="T29" fmla="*/ 2057 h 2057"/>
                  <a:gd name="T30" fmla="*/ 905 w 1442"/>
                  <a:gd name="T31" fmla="*/ 1955 h 2057"/>
                  <a:gd name="T32" fmla="*/ 905 w 1442"/>
                  <a:gd name="T33" fmla="*/ 782 h 2057"/>
                  <a:gd name="T34" fmla="*/ 1272 w 1442"/>
                  <a:gd name="T35" fmla="*/ 249 h 2057"/>
                  <a:gd name="T36" fmla="*/ 1182 w 1442"/>
                  <a:gd name="T37" fmla="*/ 18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2" h="2057">
                    <a:moveTo>
                      <a:pt x="1182" y="187"/>
                    </a:moveTo>
                    <a:cubicBezTo>
                      <a:pt x="1102" y="328"/>
                      <a:pt x="961" y="504"/>
                      <a:pt x="825" y="652"/>
                    </a:cubicBezTo>
                    <a:cubicBezTo>
                      <a:pt x="616" y="652"/>
                      <a:pt x="616" y="652"/>
                      <a:pt x="616" y="652"/>
                    </a:cubicBezTo>
                    <a:cubicBezTo>
                      <a:pt x="481" y="504"/>
                      <a:pt x="339" y="328"/>
                      <a:pt x="260" y="187"/>
                    </a:cubicBezTo>
                    <a:cubicBezTo>
                      <a:pt x="249" y="0"/>
                      <a:pt x="0" y="124"/>
                      <a:pt x="170" y="249"/>
                    </a:cubicBezTo>
                    <a:cubicBezTo>
                      <a:pt x="283" y="425"/>
                      <a:pt x="396" y="589"/>
                      <a:pt x="537" y="782"/>
                    </a:cubicBezTo>
                    <a:cubicBezTo>
                      <a:pt x="537" y="782"/>
                      <a:pt x="537" y="1757"/>
                      <a:pt x="537" y="1955"/>
                    </a:cubicBezTo>
                    <a:cubicBezTo>
                      <a:pt x="616" y="1955"/>
                      <a:pt x="537" y="1972"/>
                      <a:pt x="537" y="2057"/>
                    </a:cubicBezTo>
                    <a:cubicBezTo>
                      <a:pt x="690" y="2057"/>
                      <a:pt x="690" y="2057"/>
                      <a:pt x="690" y="2057"/>
                    </a:cubicBezTo>
                    <a:cubicBezTo>
                      <a:pt x="690" y="1972"/>
                      <a:pt x="605" y="1955"/>
                      <a:pt x="690" y="1955"/>
                    </a:cubicBezTo>
                    <a:cubicBezTo>
                      <a:pt x="690" y="1355"/>
                      <a:pt x="690" y="1355"/>
                      <a:pt x="690" y="1355"/>
                    </a:cubicBezTo>
                    <a:cubicBezTo>
                      <a:pt x="752" y="1355"/>
                      <a:pt x="752" y="1355"/>
                      <a:pt x="752" y="1355"/>
                    </a:cubicBezTo>
                    <a:cubicBezTo>
                      <a:pt x="752" y="1955"/>
                      <a:pt x="752" y="1955"/>
                      <a:pt x="752" y="1955"/>
                    </a:cubicBezTo>
                    <a:cubicBezTo>
                      <a:pt x="842" y="1955"/>
                      <a:pt x="752" y="1972"/>
                      <a:pt x="752" y="2057"/>
                    </a:cubicBezTo>
                    <a:cubicBezTo>
                      <a:pt x="905" y="2057"/>
                      <a:pt x="905" y="2057"/>
                      <a:pt x="905" y="2057"/>
                    </a:cubicBezTo>
                    <a:cubicBezTo>
                      <a:pt x="905" y="1972"/>
                      <a:pt x="825" y="1955"/>
                      <a:pt x="905" y="1955"/>
                    </a:cubicBezTo>
                    <a:cubicBezTo>
                      <a:pt x="905" y="1757"/>
                      <a:pt x="905" y="782"/>
                      <a:pt x="905" y="782"/>
                    </a:cubicBezTo>
                    <a:cubicBezTo>
                      <a:pt x="1046" y="589"/>
                      <a:pt x="1159" y="425"/>
                      <a:pt x="1272" y="249"/>
                    </a:cubicBezTo>
                    <a:cubicBezTo>
                      <a:pt x="1442" y="124"/>
                      <a:pt x="1193" y="0"/>
                      <a:pt x="1182" y="187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3"/>
              <p:cNvSpPr>
                <a:spLocks noChangeArrowheads="1"/>
              </p:cNvSpPr>
              <p:nvPr/>
            </p:nvSpPr>
            <p:spPr bwMode="auto">
              <a:xfrm>
                <a:off x="-4047809" y="-488950"/>
                <a:ext cx="1005840" cy="10058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-3784997" y="706708"/>
              <a:ext cx="480217" cy="1641632"/>
              <a:chOff x="-2459038" y="1143000"/>
              <a:chExt cx="1374775" cy="3506788"/>
            </a:xfrm>
          </p:grpSpPr>
          <p:sp>
            <p:nvSpPr>
              <p:cNvPr id="142" name="Freeform 29"/>
              <p:cNvSpPr>
                <a:spLocks/>
              </p:cNvSpPr>
              <p:nvPr/>
            </p:nvSpPr>
            <p:spPr bwMode="auto">
              <a:xfrm>
                <a:off x="-2351088" y="1143000"/>
                <a:ext cx="1155700" cy="735013"/>
              </a:xfrm>
              <a:custGeom>
                <a:avLst/>
                <a:gdLst>
                  <a:gd name="T0" fmla="*/ 238 w 352"/>
                  <a:gd name="T1" fmla="*/ 225 h 225"/>
                  <a:gd name="T2" fmla="*/ 115 w 352"/>
                  <a:gd name="T3" fmla="*/ 198 h 225"/>
                  <a:gd name="T4" fmla="*/ 122 w 352"/>
                  <a:gd name="T5" fmla="*/ 166 h 225"/>
                  <a:gd name="T6" fmla="*/ 114 w 352"/>
                  <a:gd name="T7" fmla="*/ 136 h 225"/>
                  <a:gd name="T8" fmla="*/ 11 w 352"/>
                  <a:gd name="T9" fmla="*/ 14 h 225"/>
                  <a:gd name="T10" fmla="*/ 0 w 352"/>
                  <a:gd name="T11" fmla="*/ 0 h 225"/>
                  <a:gd name="T12" fmla="*/ 352 w 352"/>
                  <a:gd name="T13" fmla="*/ 0 h 225"/>
                  <a:gd name="T14" fmla="*/ 297 w 352"/>
                  <a:gd name="T15" fmla="*/ 63 h 225"/>
                  <a:gd name="T16" fmla="*/ 229 w 352"/>
                  <a:gd name="T17" fmla="*/ 141 h 225"/>
                  <a:gd name="T18" fmla="*/ 224 w 352"/>
                  <a:gd name="T19" fmla="*/ 162 h 225"/>
                  <a:gd name="T20" fmla="*/ 238 w 352"/>
                  <a:gd name="T21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2" h="225">
                    <a:moveTo>
                      <a:pt x="238" y="225"/>
                    </a:moveTo>
                    <a:cubicBezTo>
                      <a:pt x="196" y="215"/>
                      <a:pt x="156" y="207"/>
                      <a:pt x="115" y="198"/>
                    </a:cubicBezTo>
                    <a:cubicBezTo>
                      <a:pt x="117" y="186"/>
                      <a:pt x="119" y="176"/>
                      <a:pt x="122" y="166"/>
                    </a:cubicBezTo>
                    <a:cubicBezTo>
                      <a:pt x="126" y="154"/>
                      <a:pt x="122" y="145"/>
                      <a:pt x="114" y="136"/>
                    </a:cubicBezTo>
                    <a:cubicBezTo>
                      <a:pt x="80" y="96"/>
                      <a:pt x="45" y="54"/>
                      <a:pt x="11" y="14"/>
                    </a:cubicBezTo>
                    <a:cubicBezTo>
                      <a:pt x="8" y="10"/>
                      <a:pt x="4" y="5"/>
                      <a:pt x="0" y="0"/>
                    </a:cubicBezTo>
                    <a:cubicBezTo>
                      <a:pt x="118" y="0"/>
                      <a:pt x="234" y="0"/>
                      <a:pt x="352" y="0"/>
                    </a:cubicBezTo>
                    <a:cubicBezTo>
                      <a:pt x="333" y="22"/>
                      <a:pt x="315" y="42"/>
                      <a:pt x="297" y="63"/>
                    </a:cubicBezTo>
                    <a:cubicBezTo>
                      <a:pt x="274" y="89"/>
                      <a:pt x="251" y="114"/>
                      <a:pt x="229" y="141"/>
                    </a:cubicBezTo>
                    <a:cubicBezTo>
                      <a:pt x="225" y="146"/>
                      <a:pt x="223" y="155"/>
                      <a:pt x="224" y="162"/>
                    </a:cubicBezTo>
                    <a:cubicBezTo>
                      <a:pt x="228" y="182"/>
                      <a:pt x="233" y="202"/>
                      <a:pt x="238" y="2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0"/>
              <p:cNvSpPr>
                <a:spLocks/>
              </p:cNvSpPr>
              <p:nvPr/>
            </p:nvSpPr>
            <p:spPr bwMode="auto">
              <a:xfrm>
                <a:off x="-2430463" y="3608388"/>
                <a:ext cx="1346200" cy="503238"/>
              </a:xfrm>
              <a:custGeom>
                <a:avLst/>
                <a:gdLst>
                  <a:gd name="T0" fmla="*/ 0 w 410"/>
                  <a:gd name="T1" fmla="*/ 74 h 154"/>
                  <a:gd name="T2" fmla="*/ 16 w 410"/>
                  <a:gd name="T3" fmla="*/ 0 h 154"/>
                  <a:gd name="T4" fmla="*/ 134 w 410"/>
                  <a:gd name="T5" fmla="*/ 25 h 154"/>
                  <a:gd name="T6" fmla="*/ 388 w 410"/>
                  <a:gd name="T7" fmla="*/ 81 h 154"/>
                  <a:gd name="T8" fmla="*/ 404 w 410"/>
                  <a:gd name="T9" fmla="*/ 93 h 154"/>
                  <a:gd name="T10" fmla="*/ 401 w 410"/>
                  <a:gd name="T11" fmla="*/ 124 h 154"/>
                  <a:gd name="T12" fmla="*/ 323 w 410"/>
                  <a:gd name="T13" fmla="*/ 146 h 154"/>
                  <a:gd name="T14" fmla="*/ 17 w 410"/>
                  <a:gd name="T15" fmla="*/ 78 h 154"/>
                  <a:gd name="T16" fmla="*/ 0 w 410"/>
                  <a:gd name="T17" fmla="*/ 7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0" h="154">
                    <a:moveTo>
                      <a:pt x="0" y="74"/>
                    </a:moveTo>
                    <a:cubicBezTo>
                      <a:pt x="6" y="48"/>
                      <a:pt x="11" y="25"/>
                      <a:pt x="16" y="0"/>
                    </a:cubicBezTo>
                    <a:cubicBezTo>
                      <a:pt x="56" y="8"/>
                      <a:pt x="95" y="17"/>
                      <a:pt x="134" y="25"/>
                    </a:cubicBezTo>
                    <a:cubicBezTo>
                      <a:pt x="218" y="44"/>
                      <a:pt x="303" y="62"/>
                      <a:pt x="388" y="81"/>
                    </a:cubicBezTo>
                    <a:cubicBezTo>
                      <a:pt x="395" y="83"/>
                      <a:pt x="403" y="83"/>
                      <a:pt x="404" y="93"/>
                    </a:cubicBezTo>
                    <a:cubicBezTo>
                      <a:pt x="405" y="103"/>
                      <a:pt x="410" y="112"/>
                      <a:pt x="401" y="124"/>
                    </a:cubicBezTo>
                    <a:cubicBezTo>
                      <a:pt x="379" y="153"/>
                      <a:pt x="356" y="154"/>
                      <a:pt x="323" y="146"/>
                    </a:cubicBezTo>
                    <a:cubicBezTo>
                      <a:pt x="221" y="121"/>
                      <a:pt x="119" y="100"/>
                      <a:pt x="17" y="78"/>
                    </a:cubicBezTo>
                    <a:cubicBezTo>
                      <a:pt x="11" y="77"/>
                      <a:pt x="6" y="75"/>
                      <a:pt x="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1"/>
              <p:cNvSpPr>
                <a:spLocks/>
              </p:cNvSpPr>
              <p:nvPr/>
            </p:nvSpPr>
            <p:spPr bwMode="auto">
              <a:xfrm>
                <a:off x="-2354263" y="3265488"/>
                <a:ext cx="1217613" cy="506413"/>
              </a:xfrm>
              <a:custGeom>
                <a:avLst/>
                <a:gdLst>
                  <a:gd name="T0" fmla="*/ 0 w 371"/>
                  <a:gd name="T1" fmla="*/ 74 h 155"/>
                  <a:gd name="T2" fmla="*/ 17 w 371"/>
                  <a:gd name="T3" fmla="*/ 0 h 155"/>
                  <a:gd name="T4" fmla="*/ 106 w 371"/>
                  <a:gd name="T5" fmla="*/ 19 h 155"/>
                  <a:gd name="T6" fmla="*/ 337 w 371"/>
                  <a:gd name="T7" fmla="*/ 69 h 155"/>
                  <a:gd name="T8" fmla="*/ 356 w 371"/>
                  <a:gd name="T9" fmla="*/ 89 h 155"/>
                  <a:gd name="T10" fmla="*/ 371 w 371"/>
                  <a:gd name="T11" fmla="*/ 155 h 155"/>
                  <a:gd name="T12" fmla="*/ 0 w 371"/>
                  <a:gd name="T13" fmla="*/ 7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1" h="155">
                    <a:moveTo>
                      <a:pt x="0" y="74"/>
                    </a:moveTo>
                    <a:cubicBezTo>
                      <a:pt x="6" y="49"/>
                      <a:pt x="11" y="25"/>
                      <a:pt x="17" y="0"/>
                    </a:cubicBezTo>
                    <a:cubicBezTo>
                      <a:pt x="47" y="6"/>
                      <a:pt x="77" y="12"/>
                      <a:pt x="106" y="19"/>
                    </a:cubicBezTo>
                    <a:cubicBezTo>
                      <a:pt x="183" y="36"/>
                      <a:pt x="260" y="53"/>
                      <a:pt x="337" y="69"/>
                    </a:cubicBezTo>
                    <a:cubicBezTo>
                      <a:pt x="348" y="72"/>
                      <a:pt x="354" y="76"/>
                      <a:pt x="356" y="89"/>
                    </a:cubicBezTo>
                    <a:cubicBezTo>
                      <a:pt x="359" y="110"/>
                      <a:pt x="366" y="131"/>
                      <a:pt x="371" y="155"/>
                    </a:cubicBezTo>
                    <a:cubicBezTo>
                      <a:pt x="247" y="128"/>
                      <a:pt x="124" y="101"/>
                      <a:pt x="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2"/>
              <p:cNvSpPr>
                <a:spLocks/>
              </p:cNvSpPr>
              <p:nvPr/>
            </p:nvSpPr>
            <p:spPr bwMode="auto">
              <a:xfrm>
                <a:off x="-2274888" y="2919413"/>
                <a:ext cx="1052513" cy="473075"/>
              </a:xfrm>
              <a:custGeom>
                <a:avLst/>
                <a:gdLst>
                  <a:gd name="T0" fmla="*/ 321 w 321"/>
                  <a:gd name="T1" fmla="*/ 145 h 145"/>
                  <a:gd name="T2" fmla="*/ 0 w 321"/>
                  <a:gd name="T3" fmla="*/ 75 h 145"/>
                  <a:gd name="T4" fmla="*/ 15 w 321"/>
                  <a:gd name="T5" fmla="*/ 0 h 145"/>
                  <a:gd name="T6" fmla="*/ 88 w 321"/>
                  <a:gd name="T7" fmla="*/ 16 h 145"/>
                  <a:gd name="T8" fmla="*/ 290 w 321"/>
                  <a:gd name="T9" fmla="*/ 60 h 145"/>
                  <a:gd name="T10" fmla="*/ 305 w 321"/>
                  <a:gd name="T11" fmla="*/ 75 h 145"/>
                  <a:gd name="T12" fmla="*/ 321 w 32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45">
                    <a:moveTo>
                      <a:pt x="321" y="145"/>
                    </a:moveTo>
                    <a:cubicBezTo>
                      <a:pt x="212" y="121"/>
                      <a:pt x="107" y="98"/>
                      <a:pt x="0" y="75"/>
                    </a:cubicBezTo>
                    <a:cubicBezTo>
                      <a:pt x="5" y="50"/>
                      <a:pt x="10" y="26"/>
                      <a:pt x="15" y="0"/>
                    </a:cubicBezTo>
                    <a:cubicBezTo>
                      <a:pt x="40" y="6"/>
                      <a:pt x="64" y="11"/>
                      <a:pt x="88" y="16"/>
                    </a:cubicBezTo>
                    <a:cubicBezTo>
                      <a:pt x="155" y="31"/>
                      <a:pt x="223" y="46"/>
                      <a:pt x="290" y="60"/>
                    </a:cubicBezTo>
                    <a:cubicBezTo>
                      <a:pt x="300" y="62"/>
                      <a:pt x="303" y="66"/>
                      <a:pt x="305" y="75"/>
                    </a:cubicBezTo>
                    <a:cubicBezTo>
                      <a:pt x="309" y="98"/>
                      <a:pt x="315" y="120"/>
                      <a:pt x="321" y="1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3"/>
              <p:cNvSpPr>
                <a:spLocks/>
              </p:cNvSpPr>
              <p:nvPr/>
            </p:nvSpPr>
            <p:spPr bwMode="auto">
              <a:xfrm>
                <a:off x="-2459038" y="3954463"/>
                <a:ext cx="1152525" cy="454025"/>
              </a:xfrm>
              <a:custGeom>
                <a:avLst/>
                <a:gdLst>
                  <a:gd name="T0" fmla="*/ 5 w 351"/>
                  <a:gd name="T1" fmla="*/ 0 h 139"/>
                  <a:gd name="T2" fmla="*/ 351 w 351"/>
                  <a:gd name="T3" fmla="*/ 75 h 139"/>
                  <a:gd name="T4" fmla="*/ 305 w 351"/>
                  <a:gd name="T5" fmla="*/ 122 h 139"/>
                  <a:gd name="T6" fmla="*/ 263 w 351"/>
                  <a:gd name="T7" fmla="*/ 135 h 139"/>
                  <a:gd name="T8" fmla="*/ 99 w 351"/>
                  <a:gd name="T9" fmla="*/ 98 h 139"/>
                  <a:gd name="T10" fmla="*/ 84 w 351"/>
                  <a:gd name="T11" fmla="*/ 90 h 139"/>
                  <a:gd name="T12" fmla="*/ 8 w 351"/>
                  <a:gd name="T13" fmla="*/ 16 h 139"/>
                  <a:gd name="T14" fmla="*/ 0 w 351"/>
                  <a:gd name="T15" fmla="*/ 2 h 139"/>
                  <a:gd name="T16" fmla="*/ 5 w 351"/>
                  <a:gd name="T1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1" h="139">
                    <a:moveTo>
                      <a:pt x="5" y="0"/>
                    </a:moveTo>
                    <a:cubicBezTo>
                      <a:pt x="119" y="25"/>
                      <a:pt x="234" y="50"/>
                      <a:pt x="351" y="75"/>
                    </a:cubicBezTo>
                    <a:cubicBezTo>
                      <a:pt x="335" y="92"/>
                      <a:pt x="319" y="106"/>
                      <a:pt x="305" y="122"/>
                    </a:cubicBezTo>
                    <a:cubicBezTo>
                      <a:pt x="293" y="136"/>
                      <a:pt x="281" y="139"/>
                      <a:pt x="263" y="135"/>
                    </a:cubicBezTo>
                    <a:cubicBezTo>
                      <a:pt x="209" y="121"/>
                      <a:pt x="154" y="110"/>
                      <a:pt x="99" y="98"/>
                    </a:cubicBezTo>
                    <a:cubicBezTo>
                      <a:pt x="94" y="97"/>
                      <a:pt x="88" y="94"/>
                      <a:pt x="84" y="90"/>
                    </a:cubicBezTo>
                    <a:cubicBezTo>
                      <a:pt x="58" y="66"/>
                      <a:pt x="33" y="41"/>
                      <a:pt x="8" y="16"/>
                    </a:cubicBezTo>
                    <a:cubicBezTo>
                      <a:pt x="4" y="12"/>
                      <a:pt x="3" y="7"/>
                      <a:pt x="0" y="2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4"/>
              <p:cNvSpPr>
                <a:spLocks/>
              </p:cNvSpPr>
              <p:nvPr/>
            </p:nvSpPr>
            <p:spPr bwMode="auto">
              <a:xfrm>
                <a:off x="-2203451" y="2579688"/>
                <a:ext cx="893763" cy="434975"/>
              </a:xfrm>
              <a:custGeom>
                <a:avLst/>
                <a:gdLst>
                  <a:gd name="T0" fmla="*/ 272 w 272"/>
                  <a:gd name="T1" fmla="*/ 133 h 133"/>
                  <a:gd name="T2" fmla="*/ 0 w 272"/>
                  <a:gd name="T3" fmla="*/ 74 h 133"/>
                  <a:gd name="T4" fmla="*/ 16 w 272"/>
                  <a:gd name="T5" fmla="*/ 0 h 133"/>
                  <a:gd name="T6" fmla="*/ 40 w 272"/>
                  <a:gd name="T7" fmla="*/ 4 h 133"/>
                  <a:gd name="T8" fmla="*/ 243 w 272"/>
                  <a:gd name="T9" fmla="*/ 48 h 133"/>
                  <a:gd name="T10" fmla="*/ 256 w 272"/>
                  <a:gd name="T11" fmla="*/ 61 h 133"/>
                  <a:gd name="T12" fmla="*/ 272 w 272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33">
                    <a:moveTo>
                      <a:pt x="272" y="133"/>
                    </a:moveTo>
                    <a:cubicBezTo>
                      <a:pt x="180" y="113"/>
                      <a:pt x="91" y="93"/>
                      <a:pt x="0" y="74"/>
                    </a:cubicBezTo>
                    <a:cubicBezTo>
                      <a:pt x="6" y="49"/>
                      <a:pt x="11" y="25"/>
                      <a:pt x="16" y="0"/>
                    </a:cubicBezTo>
                    <a:cubicBezTo>
                      <a:pt x="24" y="1"/>
                      <a:pt x="32" y="2"/>
                      <a:pt x="40" y="4"/>
                    </a:cubicBezTo>
                    <a:cubicBezTo>
                      <a:pt x="107" y="18"/>
                      <a:pt x="175" y="33"/>
                      <a:pt x="243" y="48"/>
                    </a:cubicBezTo>
                    <a:cubicBezTo>
                      <a:pt x="250" y="50"/>
                      <a:pt x="254" y="52"/>
                      <a:pt x="256" y="61"/>
                    </a:cubicBezTo>
                    <a:cubicBezTo>
                      <a:pt x="260" y="84"/>
                      <a:pt x="266" y="107"/>
                      <a:pt x="272" y="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5"/>
              <p:cNvSpPr>
                <a:spLocks/>
              </p:cNvSpPr>
              <p:nvPr/>
            </p:nvSpPr>
            <p:spPr bwMode="auto">
              <a:xfrm>
                <a:off x="-2127251" y="2233613"/>
                <a:ext cx="731838" cy="401638"/>
              </a:xfrm>
              <a:custGeom>
                <a:avLst/>
                <a:gdLst>
                  <a:gd name="T0" fmla="*/ 0 w 223"/>
                  <a:gd name="T1" fmla="*/ 74 h 123"/>
                  <a:gd name="T2" fmla="*/ 17 w 223"/>
                  <a:gd name="T3" fmla="*/ 0 h 123"/>
                  <a:gd name="T4" fmla="*/ 96 w 223"/>
                  <a:gd name="T5" fmla="*/ 17 h 123"/>
                  <a:gd name="T6" fmla="*/ 191 w 223"/>
                  <a:gd name="T7" fmla="*/ 37 h 123"/>
                  <a:gd name="T8" fmla="*/ 207 w 223"/>
                  <a:gd name="T9" fmla="*/ 53 h 123"/>
                  <a:gd name="T10" fmla="*/ 223 w 223"/>
                  <a:gd name="T11" fmla="*/ 123 h 123"/>
                  <a:gd name="T12" fmla="*/ 0 w 223"/>
                  <a:gd name="T13" fmla="*/ 7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123">
                    <a:moveTo>
                      <a:pt x="0" y="74"/>
                    </a:moveTo>
                    <a:cubicBezTo>
                      <a:pt x="6" y="49"/>
                      <a:pt x="11" y="26"/>
                      <a:pt x="17" y="0"/>
                    </a:cubicBezTo>
                    <a:cubicBezTo>
                      <a:pt x="44" y="6"/>
                      <a:pt x="70" y="11"/>
                      <a:pt x="96" y="17"/>
                    </a:cubicBezTo>
                    <a:cubicBezTo>
                      <a:pt x="128" y="23"/>
                      <a:pt x="159" y="31"/>
                      <a:pt x="191" y="37"/>
                    </a:cubicBezTo>
                    <a:cubicBezTo>
                      <a:pt x="200" y="39"/>
                      <a:pt x="205" y="43"/>
                      <a:pt x="207" y="53"/>
                    </a:cubicBezTo>
                    <a:cubicBezTo>
                      <a:pt x="212" y="75"/>
                      <a:pt x="217" y="97"/>
                      <a:pt x="223" y="123"/>
                    </a:cubicBezTo>
                    <a:cubicBezTo>
                      <a:pt x="148" y="106"/>
                      <a:pt x="75" y="91"/>
                      <a:pt x="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6"/>
              <p:cNvSpPr>
                <a:spLocks/>
              </p:cNvSpPr>
              <p:nvPr/>
            </p:nvSpPr>
            <p:spPr bwMode="auto">
              <a:xfrm>
                <a:off x="-2049463" y="1890713"/>
                <a:ext cx="565150" cy="365125"/>
              </a:xfrm>
              <a:custGeom>
                <a:avLst/>
                <a:gdLst>
                  <a:gd name="T0" fmla="*/ 0 w 172"/>
                  <a:gd name="T1" fmla="*/ 74 h 112"/>
                  <a:gd name="T2" fmla="*/ 16 w 172"/>
                  <a:gd name="T3" fmla="*/ 0 h 112"/>
                  <a:gd name="T4" fmla="*/ 112 w 172"/>
                  <a:gd name="T5" fmla="*/ 20 h 112"/>
                  <a:gd name="T6" fmla="*/ 116 w 172"/>
                  <a:gd name="T7" fmla="*/ 21 h 112"/>
                  <a:gd name="T8" fmla="*/ 163 w 172"/>
                  <a:gd name="T9" fmla="*/ 67 h 112"/>
                  <a:gd name="T10" fmla="*/ 172 w 172"/>
                  <a:gd name="T11" fmla="*/ 112 h 112"/>
                  <a:gd name="T12" fmla="*/ 0 w 172"/>
                  <a:gd name="T13" fmla="*/ 7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12">
                    <a:moveTo>
                      <a:pt x="0" y="74"/>
                    </a:moveTo>
                    <a:cubicBezTo>
                      <a:pt x="5" y="49"/>
                      <a:pt x="10" y="25"/>
                      <a:pt x="16" y="0"/>
                    </a:cubicBezTo>
                    <a:cubicBezTo>
                      <a:pt x="49" y="7"/>
                      <a:pt x="81" y="13"/>
                      <a:pt x="112" y="20"/>
                    </a:cubicBezTo>
                    <a:cubicBezTo>
                      <a:pt x="114" y="20"/>
                      <a:pt x="115" y="21"/>
                      <a:pt x="116" y="21"/>
                    </a:cubicBezTo>
                    <a:cubicBezTo>
                      <a:pt x="147" y="21"/>
                      <a:pt x="161" y="38"/>
                      <a:pt x="163" y="67"/>
                    </a:cubicBezTo>
                    <a:cubicBezTo>
                      <a:pt x="164" y="81"/>
                      <a:pt x="169" y="95"/>
                      <a:pt x="172" y="112"/>
                    </a:cubicBezTo>
                    <a:cubicBezTo>
                      <a:pt x="114" y="99"/>
                      <a:pt x="58" y="87"/>
                      <a:pt x="0" y="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7"/>
              <p:cNvSpPr>
                <a:spLocks/>
              </p:cNvSpPr>
              <p:nvPr/>
            </p:nvSpPr>
            <p:spPr bwMode="auto">
              <a:xfrm>
                <a:off x="-1997076" y="4411663"/>
                <a:ext cx="381000" cy="238125"/>
              </a:xfrm>
              <a:custGeom>
                <a:avLst/>
                <a:gdLst>
                  <a:gd name="T0" fmla="*/ 116 w 116"/>
                  <a:gd name="T1" fmla="*/ 25 h 73"/>
                  <a:gd name="T2" fmla="*/ 68 w 116"/>
                  <a:gd name="T3" fmla="*/ 73 h 73"/>
                  <a:gd name="T4" fmla="*/ 0 w 116"/>
                  <a:gd name="T5" fmla="*/ 0 h 73"/>
                  <a:gd name="T6" fmla="*/ 116 w 116"/>
                  <a:gd name="T7" fmla="*/ 2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73">
                    <a:moveTo>
                      <a:pt x="116" y="25"/>
                    </a:moveTo>
                    <a:cubicBezTo>
                      <a:pt x="100" y="41"/>
                      <a:pt x="84" y="56"/>
                      <a:pt x="68" y="73"/>
                    </a:cubicBezTo>
                    <a:cubicBezTo>
                      <a:pt x="46" y="49"/>
                      <a:pt x="23" y="24"/>
                      <a:pt x="0" y="0"/>
                    </a:cubicBezTo>
                    <a:cubicBezTo>
                      <a:pt x="37" y="8"/>
                      <a:pt x="76" y="16"/>
                      <a:pt x="116" y="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019" name="Rectangle 39018"/>
          <p:cNvSpPr/>
          <p:nvPr/>
        </p:nvSpPr>
        <p:spPr>
          <a:xfrm>
            <a:off x="0" y="3907811"/>
            <a:ext cx="9144000" cy="215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02"/>
          <p:cNvSpPr>
            <a:spLocks/>
          </p:cNvSpPr>
          <p:nvPr/>
        </p:nvSpPr>
        <p:spPr bwMode="auto">
          <a:xfrm>
            <a:off x="2840095" y="3908272"/>
            <a:ext cx="3463811" cy="58891"/>
          </a:xfrm>
          <a:custGeom>
            <a:avLst/>
            <a:gdLst>
              <a:gd name="T0" fmla="*/ 105 w 1598"/>
              <a:gd name="T1" fmla="*/ 0 h 91"/>
              <a:gd name="T2" fmla="*/ 0 w 1598"/>
              <a:gd name="T3" fmla="*/ 91 h 91"/>
              <a:gd name="T4" fmla="*/ 1598 w 1598"/>
              <a:gd name="T5" fmla="*/ 91 h 91"/>
              <a:gd name="T6" fmla="*/ 1494 w 1598"/>
              <a:gd name="T7" fmla="*/ 0 h 91"/>
              <a:gd name="T8" fmla="*/ 105 w 1598"/>
              <a:gd name="T9" fmla="*/ 0 h 91"/>
              <a:gd name="connsiteX0" fmla="*/ 2499 w 10000"/>
              <a:gd name="connsiteY0" fmla="*/ 38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349 w 10000"/>
              <a:gd name="connsiteY3" fmla="*/ 0 h 10000"/>
              <a:gd name="connsiteX4" fmla="*/ 2499 w 10000"/>
              <a:gd name="connsiteY4" fmla="*/ 389 h 10000"/>
              <a:gd name="connsiteX0" fmla="*/ 2499 w 10000"/>
              <a:gd name="connsiteY0" fmla="*/ 0 h 9611"/>
              <a:gd name="connsiteX1" fmla="*/ 0 w 10000"/>
              <a:gd name="connsiteY1" fmla="*/ 9611 h 9611"/>
              <a:gd name="connsiteX2" fmla="*/ 10000 w 10000"/>
              <a:gd name="connsiteY2" fmla="*/ 9611 h 9611"/>
              <a:gd name="connsiteX3" fmla="*/ 7974 w 10000"/>
              <a:gd name="connsiteY3" fmla="*/ 0 h 9611"/>
              <a:gd name="connsiteX4" fmla="*/ 2499 w 10000"/>
              <a:gd name="connsiteY4" fmla="*/ 0 h 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611">
                <a:moveTo>
                  <a:pt x="2499" y="0"/>
                </a:moveTo>
                <a:lnTo>
                  <a:pt x="0" y="9611"/>
                </a:lnTo>
                <a:lnTo>
                  <a:pt x="10000" y="9611"/>
                </a:lnTo>
                <a:lnTo>
                  <a:pt x="7974" y="0"/>
                </a:lnTo>
                <a:lnTo>
                  <a:pt x="24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04"/>
          <p:cNvSpPr>
            <a:spLocks/>
          </p:cNvSpPr>
          <p:nvPr/>
        </p:nvSpPr>
        <p:spPr bwMode="auto">
          <a:xfrm>
            <a:off x="2327697" y="4734001"/>
            <a:ext cx="4488607" cy="53734"/>
          </a:xfrm>
          <a:custGeom>
            <a:avLst/>
            <a:gdLst>
              <a:gd name="T0" fmla="*/ 103 w 1804"/>
              <a:gd name="T1" fmla="*/ 0 h 91"/>
              <a:gd name="T2" fmla="*/ 0 w 1804"/>
              <a:gd name="T3" fmla="*/ 91 h 91"/>
              <a:gd name="T4" fmla="*/ 1804 w 1804"/>
              <a:gd name="T5" fmla="*/ 91 h 91"/>
              <a:gd name="T6" fmla="*/ 1701 w 1804"/>
              <a:gd name="T7" fmla="*/ 0 h 91"/>
              <a:gd name="T8" fmla="*/ 103 w 1804"/>
              <a:gd name="T9" fmla="*/ 0 h 91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429 w 10000"/>
              <a:gd name="connsiteY3" fmla="*/ 0 h 10000"/>
              <a:gd name="connsiteX4" fmla="*/ 1165 w 10000"/>
              <a:gd name="connsiteY4" fmla="*/ 0 h 10000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8856 w 10000"/>
              <a:gd name="connsiteY3" fmla="*/ 0 h 10000"/>
              <a:gd name="connsiteX4" fmla="*/ 1165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65" y="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810" y="6667"/>
                  <a:pt x="9046" y="3333"/>
                  <a:pt x="8856" y="0"/>
                </a:cubicBezTo>
                <a:lnTo>
                  <a:pt x="11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ctangle 99"/>
          <p:cNvSpPr>
            <a:spLocks noChangeArrowheads="1"/>
          </p:cNvSpPr>
          <p:nvPr/>
        </p:nvSpPr>
        <p:spPr bwMode="auto">
          <a:xfrm>
            <a:off x="2840095" y="3965267"/>
            <a:ext cx="3463811" cy="7714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Benchmark to recruit</a:t>
            </a:r>
            <a:r>
              <a:rPr lang="en-US" altLang="en-US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altLang="en-US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(our Profile XT for Job Match is essential—use your </a:t>
            </a:r>
            <a:br>
              <a:rPr lang="en-US" altLang="en-US" sz="1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top performers to benchmark)</a:t>
            </a:r>
          </a:p>
        </p:txBody>
      </p:sp>
      <p:sp>
        <p:nvSpPr>
          <p:cNvPr id="72" name="Rectangle 98"/>
          <p:cNvSpPr>
            <a:spLocks noChangeArrowheads="1"/>
          </p:cNvSpPr>
          <p:nvPr/>
        </p:nvSpPr>
        <p:spPr bwMode="auto">
          <a:xfrm>
            <a:off x="2327697" y="4787735"/>
            <a:ext cx="4488607" cy="6177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Develop a “most wanted” list</a:t>
            </a:r>
          </a:p>
        </p:txBody>
      </p:sp>
      <p:sp>
        <p:nvSpPr>
          <p:cNvPr id="70" name="Rectangle 97"/>
          <p:cNvSpPr>
            <a:spLocks noChangeArrowheads="1"/>
          </p:cNvSpPr>
          <p:nvPr/>
        </p:nvSpPr>
        <p:spPr bwMode="auto">
          <a:xfrm>
            <a:off x="1871663" y="5453594"/>
            <a:ext cx="5400675" cy="6108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Hire Top Performers!</a:t>
            </a:r>
          </a:p>
        </p:txBody>
      </p:sp>
      <p:sp>
        <p:nvSpPr>
          <p:cNvPr id="71" name="Freeform 105"/>
          <p:cNvSpPr>
            <a:spLocks/>
          </p:cNvSpPr>
          <p:nvPr/>
        </p:nvSpPr>
        <p:spPr bwMode="auto">
          <a:xfrm>
            <a:off x="1871663" y="5397480"/>
            <a:ext cx="5400675" cy="56114"/>
          </a:xfrm>
          <a:custGeom>
            <a:avLst/>
            <a:gdLst>
              <a:gd name="T0" fmla="*/ 104 w 2013"/>
              <a:gd name="T1" fmla="*/ 0 h 89"/>
              <a:gd name="T2" fmla="*/ 0 w 2013"/>
              <a:gd name="T3" fmla="*/ 89 h 89"/>
              <a:gd name="T4" fmla="*/ 2013 w 2013"/>
              <a:gd name="T5" fmla="*/ 89 h 89"/>
              <a:gd name="T6" fmla="*/ 1908 w 2013"/>
              <a:gd name="T7" fmla="*/ 0 h 89"/>
              <a:gd name="T8" fmla="*/ 104 w 2013"/>
              <a:gd name="T9" fmla="*/ 0 h 89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478 w 10000"/>
              <a:gd name="connsiteY3" fmla="*/ 443 h 10443"/>
              <a:gd name="connsiteX4" fmla="*/ 852 w 10000"/>
              <a:gd name="connsiteY4" fmla="*/ 0 h 10443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152 w 10000"/>
              <a:gd name="connsiteY3" fmla="*/ 1329 h 10443"/>
              <a:gd name="connsiteX4" fmla="*/ 852 w 10000"/>
              <a:gd name="connsiteY4" fmla="*/ 0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443">
                <a:moveTo>
                  <a:pt x="852" y="0"/>
                </a:moveTo>
                <a:lnTo>
                  <a:pt x="0" y="10443"/>
                </a:lnTo>
                <a:lnTo>
                  <a:pt x="10000" y="10443"/>
                </a:lnTo>
                <a:cubicBezTo>
                  <a:pt x="9717" y="7405"/>
                  <a:pt x="9435" y="4367"/>
                  <a:pt x="9152" y="1329"/>
                </a:cubicBezTo>
                <a:lnTo>
                  <a:pt x="85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71900" y="990600"/>
            <a:ext cx="1610619" cy="291746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63040" rtlCol="0" anchor="ctr"/>
          <a:lstStyle/>
          <a:p>
            <a:pPr algn="ctr"/>
            <a:r>
              <a:rPr lang="en-US" sz="8800" dirty="0">
                <a:gradFill>
                  <a:gsLst>
                    <a:gs pos="8500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240" y="916543"/>
            <a:ext cx="3695759" cy="299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3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009" name="Group 39008"/>
          <p:cNvGrpSpPr/>
          <p:nvPr/>
        </p:nvGrpSpPr>
        <p:grpSpPr>
          <a:xfrm flipH="1">
            <a:off x="3903820" y="2329052"/>
            <a:ext cx="296243" cy="434371"/>
            <a:chOff x="5980270" y="2495025"/>
            <a:chExt cx="296243" cy="434371"/>
          </a:xfrm>
        </p:grpSpPr>
        <p:sp>
          <p:nvSpPr>
            <p:cNvPr id="38926" name="Freeform 112"/>
            <p:cNvSpPr>
              <a:spLocks/>
            </p:cNvSpPr>
            <p:nvPr/>
          </p:nvSpPr>
          <p:spPr bwMode="auto">
            <a:xfrm>
              <a:off x="6220173" y="2495025"/>
              <a:ext cx="56340" cy="434371"/>
            </a:xfrm>
            <a:custGeom>
              <a:avLst/>
              <a:gdLst>
                <a:gd name="T0" fmla="*/ 7 w 15"/>
                <a:gd name="T1" fmla="*/ 116 h 116"/>
                <a:gd name="T2" fmla="*/ 7 w 15"/>
                <a:gd name="T3" fmla="*/ 116 h 116"/>
                <a:gd name="T4" fmla="*/ 15 w 15"/>
                <a:gd name="T5" fmla="*/ 109 h 116"/>
                <a:gd name="T6" fmla="*/ 15 w 15"/>
                <a:gd name="T7" fmla="*/ 8 h 116"/>
                <a:gd name="T8" fmla="*/ 7 w 15"/>
                <a:gd name="T9" fmla="*/ 0 h 116"/>
                <a:gd name="T10" fmla="*/ 7 w 15"/>
                <a:gd name="T11" fmla="*/ 0 h 116"/>
                <a:gd name="T12" fmla="*/ 0 w 15"/>
                <a:gd name="T13" fmla="*/ 8 h 116"/>
                <a:gd name="T14" fmla="*/ 0 w 15"/>
                <a:gd name="T15" fmla="*/ 109 h 116"/>
                <a:gd name="T16" fmla="*/ 7 w 15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6">
                  <a:moveTo>
                    <a:pt x="7" y="116"/>
                  </a:move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5" y="113"/>
                    <a:pt x="15" y="10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3" y="116"/>
                    <a:pt x="7" y="1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Freeform 113"/>
            <p:cNvSpPr>
              <a:spLocks/>
            </p:cNvSpPr>
            <p:nvPr/>
          </p:nvSpPr>
          <p:spPr bwMode="auto">
            <a:xfrm>
              <a:off x="6240164" y="2745833"/>
              <a:ext cx="18174" cy="94507"/>
            </a:xfrm>
            <a:custGeom>
              <a:avLst/>
              <a:gdLst>
                <a:gd name="T0" fmla="*/ 2 w 5"/>
                <a:gd name="T1" fmla="*/ 25 h 25"/>
                <a:gd name="T2" fmla="*/ 3 w 5"/>
                <a:gd name="T3" fmla="*/ 25 h 25"/>
                <a:gd name="T4" fmla="*/ 5 w 5"/>
                <a:gd name="T5" fmla="*/ 23 h 25"/>
                <a:gd name="T6" fmla="*/ 5 w 5"/>
                <a:gd name="T7" fmla="*/ 3 h 25"/>
                <a:gd name="T8" fmla="*/ 3 w 5"/>
                <a:gd name="T9" fmla="*/ 0 h 25"/>
                <a:gd name="T10" fmla="*/ 2 w 5"/>
                <a:gd name="T11" fmla="*/ 0 h 25"/>
                <a:gd name="T12" fmla="*/ 0 w 5"/>
                <a:gd name="T13" fmla="*/ 3 h 25"/>
                <a:gd name="T14" fmla="*/ 0 w 5"/>
                <a:gd name="T15" fmla="*/ 23 h 25"/>
                <a:gd name="T16" fmla="*/ 2 w 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5">
                  <a:moveTo>
                    <a:pt x="2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3" name="Freeform 114"/>
            <p:cNvSpPr>
              <a:spLocks/>
            </p:cNvSpPr>
            <p:nvPr/>
          </p:nvSpPr>
          <p:spPr bwMode="auto">
            <a:xfrm>
              <a:off x="5980270" y="2569541"/>
              <a:ext cx="267164" cy="49072"/>
            </a:xfrm>
            <a:custGeom>
              <a:avLst/>
              <a:gdLst>
                <a:gd name="T0" fmla="*/ 71 w 71"/>
                <a:gd name="T1" fmla="*/ 8 h 13"/>
                <a:gd name="T2" fmla="*/ 71 w 71"/>
                <a:gd name="T3" fmla="*/ 6 h 13"/>
                <a:gd name="T4" fmla="*/ 66 w 71"/>
                <a:gd name="T5" fmla="*/ 0 h 13"/>
                <a:gd name="T6" fmla="*/ 6 w 71"/>
                <a:gd name="T7" fmla="*/ 0 h 13"/>
                <a:gd name="T8" fmla="*/ 0 w 71"/>
                <a:gd name="T9" fmla="*/ 6 h 13"/>
                <a:gd name="T10" fmla="*/ 0 w 71"/>
                <a:gd name="T11" fmla="*/ 8 h 13"/>
                <a:gd name="T12" fmla="*/ 6 w 71"/>
                <a:gd name="T13" fmla="*/ 13 h 13"/>
                <a:gd name="T14" fmla="*/ 66 w 71"/>
                <a:gd name="T15" fmla="*/ 13 h 13"/>
                <a:gd name="T16" fmla="*/ 71 w 71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">
                  <a:moveTo>
                    <a:pt x="71" y="8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9" y="0"/>
                    <a:pt x="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13"/>
                    <a:pt x="71" y="11"/>
                    <a:pt x="71" y="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25086" y="767511"/>
            <a:ext cx="1317649" cy="3376818"/>
            <a:chOff x="5296511" y="767511"/>
            <a:chExt cx="1317649" cy="3376818"/>
          </a:xfrm>
        </p:grpSpPr>
        <p:grpSp>
          <p:nvGrpSpPr>
            <p:cNvPr id="29" name="Group 28"/>
            <p:cNvGrpSpPr/>
            <p:nvPr/>
          </p:nvGrpSpPr>
          <p:grpSpPr>
            <a:xfrm>
              <a:off x="5296511" y="767511"/>
              <a:ext cx="1317649" cy="3376818"/>
              <a:chOff x="5067911" y="906576"/>
              <a:chExt cx="1317649" cy="3376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10"/>
              <p:cNvSpPr>
                <a:spLocks/>
              </p:cNvSpPr>
              <p:nvPr/>
            </p:nvSpPr>
            <p:spPr bwMode="auto">
              <a:xfrm>
                <a:off x="5067911" y="906576"/>
                <a:ext cx="1243134" cy="3376818"/>
              </a:xfrm>
              <a:custGeom>
                <a:avLst/>
                <a:gdLst>
                  <a:gd name="T0" fmla="*/ 0 w 684"/>
                  <a:gd name="T1" fmla="*/ 1728 h 1858"/>
                  <a:gd name="T2" fmla="*/ 684 w 684"/>
                  <a:gd name="T3" fmla="*/ 1858 h 1858"/>
                  <a:gd name="T4" fmla="*/ 684 w 684"/>
                  <a:gd name="T5" fmla="*/ 0 h 1858"/>
                  <a:gd name="T6" fmla="*/ 0 w 684"/>
                  <a:gd name="T7" fmla="*/ 148 h 1858"/>
                  <a:gd name="T8" fmla="*/ 0 w 684"/>
                  <a:gd name="T9" fmla="*/ 172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858">
                    <a:moveTo>
                      <a:pt x="0" y="1728"/>
                    </a:moveTo>
                    <a:lnTo>
                      <a:pt x="684" y="1858"/>
                    </a:lnTo>
                    <a:lnTo>
                      <a:pt x="684" y="0"/>
                    </a:lnTo>
                    <a:lnTo>
                      <a:pt x="0" y="148"/>
                    </a:lnTo>
                    <a:lnTo>
                      <a:pt x="0" y="172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1"/>
              <p:cNvSpPr>
                <a:spLocks/>
              </p:cNvSpPr>
              <p:nvPr/>
            </p:nvSpPr>
            <p:spPr bwMode="auto">
              <a:xfrm>
                <a:off x="6311045" y="906576"/>
                <a:ext cx="74515" cy="3376818"/>
              </a:xfrm>
              <a:custGeom>
                <a:avLst/>
                <a:gdLst>
                  <a:gd name="T0" fmla="*/ 41 w 41"/>
                  <a:gd name="T1" fmla="*/ 1846 h 1858"/>
                  <a:gd name="T2" fmla="*/ 0 w 41"/>
                  <a:gd name="T3" fmla="*/ 1858 h 1858"/>
                  <a:gd name="T4" fmla="*/ 0 w 41"/>
                  <a:gd name="T5" fmla="*/ 0 h 1858"/>
                  <a:gd name="T6" fmla="*/ 41 w 41"/>
                  <a:gd name="T7" fmla="*/ 14 h 1858"/>
                  <a:gd name="T8" fmla="*/ 41 w 41"/>
                  <a:gd name="T9" fmla="*/ 1846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858">
                    <a:moveTo>
                      <a:pt x="41" y="1846"/>
                    </a:moveTo>
                    <a:lnTo>
                      <a:pt x="0" y="1858"/>
                    </a:lnTo>
                    <a:lnTo>
                      <a:pt x="0" y="0"/>
                    </a:lnTo>
                    <a:lnTo>
                      <a:pt x="41" y="14"/>
                    </a:lnTo>
                    <a:lnTo>
                      <a:pt x="41" y="184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08870" y="2355960"/>
              <a:ext cx="390751" cy="434371"/>
              <a:chOff x="5980270" y="2495025"/>
              <a:chExt cx="390751" cy="434371"/>
            </a:xfrm>
          </p:grpSpPr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6220173" y="2495025"/>
                <a:ext cx="56340" cy="434371"/>
              </a:xfrm>
              <a:custGeom>
                <a:avLst/>
                <a:gdLst>
                  <a:gd name="T0" fmla="*/ 7 w 15"/>
                  <a:gd name="T1" fmla="*/ 116 h 116"/>
                  <a:gd name="T2" fmla="*/ 7 w 15"/>
                  <a:gd name="T3" fmla="*/ 116 h 116"/>
                  <a:gd name="T4" fmla="*/ 15 w 15"/>
                  <a:gd name="T5" fmla="*/ 109 h 116"/>
                  <a:gd name="T6" fmla="*/ 15 w 15"/>
                  <a:gd name="T7" fmla="*/ 8 h 116"/>
                  <a:gd name="T8" fmla="*/ 7 w 15"/>
                  <a:gd name="T9" fmla="*/ 0 h 116"/>
                  <a:gd name="T10" fmla="*/ 7 w 15"/>
                  <a:gd name="T11" fmla="*/ 0 h 116"/>
                  <a:gd name="T12" fmla="*/ 0 w 15"/>
                  <a:gd name="T13" fmla="*/ 8 h 116"/>
                  <a:gd name="T14" fmla="*/ 0 w 15"/>
                  <a:gd name="T15" fmla="*/ 109 h 116"/>
                  <a:gd name="T16" fmla="*/ 7 w 15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6">
                    <a:moveTo>
                      <a:pt x="7" y="116"/>
                    </a:move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6"/>
                      <a:pt x="15" y="113"/>
                      <a:pt x="15" y="10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3"/>
                      <a:pt x="3" y="116"/>
                      <a:pt x="7" y="1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6240164" y="2745833"/>
                <a:ext cx="18174" cy="94507"/>
              </a:xfrm>
              <a:custGeom>
                <a:avLst/>
                <a:gdLst>
                  <a:gd name="T0" fmla="*/ 2 w 5"/>
                  <a:gd name="T1" fmla="*/ 25 h 25"/>
                  <a:gd name="T2" fmla="*/ 3 w 5"/>
                  <a:gd name="T3" fmla="*/ 25 h 25"/>
                  <a:gd name="T4" fmla="*/ 5 w 5"/>
                  <a:gd name="T5" fmla="*/ 23 h 25"/>
                  <a:gd name="T6" fmla="*/ 5 w 5"/>
                  <a:gd name="T7" fmla="*/ 3 h 25"/>
                  <a:gd name="T8" fmla="*/ 3 w 5"/>
                  <a:gd name="T9" fmla="*/ 0 h 25"/>
                  <a:gd name="T10" fmla="*/ 2 w 5"/>
                  <a:gd name="T11" fmla="*/ 0 h 25"/>
                  <a:gd name="T12" fmla="*/ 0 w 5"/>
                  <a:gd name="T13" fmla="*/ 3 h 25"/>
                  <a:gd name="T14" fmla="*/ 0 w 5"/>
                  <a:gd name="T15" fmla="*/ 23 h 25"/>
                  <a:gd name="T16" fmla="*/ 2 w 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5">
                    <a:moveTo>
                      <a:pt x="2" y="2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5" y="24"/>
                      <a:pt x="5" y="2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5980270" y="2569541"/>
                <a:ext cx="267164" cy="49072"/>
              </a:xfrm>
              <a:custGeom>
                <a:avLst/>
                <a:gdLst>
                  <a:gd name="T0" fmla="*/ 71 w 71"/>
                  <a:gd name="T1" fmla="*/ 8 h 13"/>
                  <a:gd name="T2" fmla="*/ 71 w 71"/>
                  <a:gd name="T3" fmla="*/ 6 h 13"/>
                  <a:gd name="T4" fmla="*/ 66 w 71"/>
                  <a:gd name="T5" fmla="*/ 0 h 13"/>
                  <a:gd name="T6" fmla="*/ 6 w 71"/>
                  <a:gd name="T7" fmla="*/ 0 h 13"/>
                  <a:gd name="T8" fmla="*/ 0 w 71"/>
                  <a:gd name="T9" fmla="*/ 6 h 13"/>
                  <a:gd name="T10" fmla="*/ 0 w 71"/>
                  <a:gd name="T11" fmla="*/ 8 h 13"/>
                  <a:gd name="T12" fmla="*/ 6 w 71"/>
                  <a:gd name="T13" fmla="*/ 13 h 13"/>
                  <a:gd name="T14" fmla="*/ 66 w 71"/>
                  <a:gd name="T15" fmla="*/ 13 h 13"/>
                  <a:gd name="T16" fmla="*/ 71 w 71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3">
                    <a:moveTo>
                      <a:pt x="71" y="8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3"/>
                      <a:pt x="69" y="0"/>
                      <a:pt x="6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9" y="13"/>
                      <a:pt x="71" y="11"/>
                      <a:pt x="71" y="8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6325585" y="2625882"/>
                <a:ext cx="45436" cy="176293"/>
              </a:xfrm>
              <a:custGeom>
                <a:avLst/>
                <a:gdLst>
                  <a:gd name="T0" fmla="*/ 6 w 12"/>
                  <a:gd name="T1" fmla="*/ 47 h 47"/>
                  <a:gd name="T2" fmla="*/ 6 w 12"/>
                  <a:gd name="T3" fmla="*/ 47 h 47"/>
                  <a:gd name="T4" fmla="*/ 12 w 12"/>
                  <a:gd name="T5" fmla="*/ 41 h 47"/>
                  <a:gd name="T6" fmla="*/ 12 w 12"/>
                  <a:gd name="T7" fmla="*/ 5 h 47"/>
                  <a:gd name="T8" fmla="*/ 6 w 12"/>
                  <a:gd name="T9" fmla="*/ 0 h 47"/>
                  <a:gd name="T10" fmla="*/ 6 w 12"/>
                  <a:gd name="T11" fmla="*/ 0 h 47"/>
                  <a:gd name="T12" fmla="*/ 0 w 12"/>
                  <a:gd name="T13" fmla="*/ 5 h 47"/>
                  <a:gd name="T14" fmla="*/ 0 w 12"/>
                  <a:gd name="T15" fmla="*/ 41 h 47"/>
                  <a:gd name="T16" fmla="*/ 6 w 12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7">
                    <a:moveTo>
                      <a:pt x="6" y="47"/>
                    </a:moveTo>
                    <a:cubicBezTo>
                      <a:pt x="6" y="47"/>
                      <a:pt x="6" y="47"/>
                      <a:pt x="6" y="47"/>
                    </a:cubicBezTo>
                    <a:cubicBezTo>
                      <a:pt x="9" y="47"/>
                      <a:pt x="12" y="45"/>
                      <a:pt x="12" y="4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3" y="47"/>
                      <a:pt x="6" y="47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762000"/>
          </a:xfrm>
        </p:spPr>
        <p:txBody>
          <a:bodyPr/>
          <a:lstStyle/>
          <a:p>
            <a:r>
              <a:rPr lang="en-US" altLang="en-US" dirty="0"/>
              <a:t>Door 1</a:t>
            </a:r>
            <a:br>
              <a:rPr lang="en-US" altLang="en-US" dirty="0"/>
            </a:br>
            <a:r>
              <a:rPr lang="en-US" altLang="en-US" sz="2400" dirty="0"/>
              <a:t>Selection Process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7034" y="916540"/>
            <a:ext cx="843271" cy="1502671"/>
          </a:xfrm>
          <a:prstGeom prst="rect">
            <a:avLst/>
          </a:prstGeom>
        </p:spPr>
      </p:pic>
      <p:sp>
        <p:nvSpPr>
          <p:cNvPr id="39007" name="Freeform 103"/>
          <p:cNvSpPr>
            <a:spLocks/>
          </p:cNvSpPr>
          <p:nvPr/>
        </p:nvSpPr>
        <p:spPr bwMode="auto">
          <a:xfrm>
            <a:off x="0" y="6064467"/>
            <a:ext cx="9144000" cy="376811"/>
          </a:xfrm>
          <a:custGeom>
            <a:avLst/>
            <a:gdLst>
              <a:gd name="T0" fmla="*/ 3435 w 4092"/>
              <a:gd name="T1" fmla="*/ 0 h 300"/>
              <a:gd name="T2" fmla="*/ 2054 w 4092"/>
              <a:gd name="T3" fmla="*/ 0 h 300"/>
              <a:gd name="T4" fmla="*/ 674 w 4092"/>
              <a:gd name="T5" fmla="*/ 0 h 300"/>
              <a:gd name="T6" fmla="*/ 0 w 4092"/>
              <a:gd name="T7" fmla="*/ 300 h 300"/>
              <a:gd name="T8" fmla="*/ 2054 w 4092"/>
              <a:gd name="T9" fmla="*/ 300 h 300"/>
              <a:gd name="T10" fmla="*/ 4092 w 4092"/>
              <a:gd name="T11" fmla="*/ 300 h 300"/>
              <a:gd name="T12" fmla="*/ 3435 w 4092"/>
              <a:gd name="T1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2" h="300">
                <a:moveTo>
                  <a:pt x="3435" y="0"/>
                </a:moveTo>
                <a:lnTo>
                  <a:pt x="2054" y="0"/>
                </a:lnTo>
                <a:lnTo>
                  <a:pt x="674" y="0"/>
                </a:lnTo>
                <a:lnTo>
                  <a:pt x="0" y="300"/>
                </a:lnTo>
                <a:lnTo>
                  <a:pt x="2054" y="300"/>
                </a:lnTo>
                <a:lnTo>
                  <a:pt x="4092" y="300"/>
                </a:lnTo>
                <a:lnTo>
                  <a:pt x="34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xit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85185E-6 L 0 -0.3678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3" grpId="0" animBg="1"/>
      <p:bldP spid="74" grpId="0" animBg="1"/>
      <p:bldP spid="72" grpId="0" animBg="1"/>
      <p:bldP spid="70" grpId="0" animBg="1"/>
      <p:bldP spid="71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 bwMode="auto">
          <a:xfrm>
            <a:off x="342900" y="381000"/>
            <a:ext cx="84582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Occupational Interests Profile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1490" y="1383030"/>
            <a:ext cx="8092439" cy="2045588"/>
            <a:chOff x="1176067" y="1577340"/>
            <a:chExt cx="5045522" cy="2045588"/>
          </a:xfrm>
        </p:grpSpPr>
        <p:sp>
          <p:nvSpPr>
            <p:cNvPr id="6" name="Rectangle 5"/>
            <p:cNvSpPr/>
            <p:nvPr/>
          </p:nvSpPr>
          <p:spPr>
            <a:xfrm>
              <a:off x="1176067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>
                <a:lnSpc>
                  <a:spcPct val="100000"/>
                </a:lnSpc>
              </a:pP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Interested in activities associated with persuading others and presenting ideas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88121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Interested in activities such as helping people and promoting the welfare of others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00174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Indicates interest in activities using imagination, creativity and original ideas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76067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Enterprising</a:t>
              </a:r>
              <a:endParaRPr lang="en-US" altLang="en-US" sz="1600" dirty="0">
                <a:solidFill>
                  <a:schemeClr val="bg1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88121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People Service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0174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Creative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490" y="3600450"/>
            <a:ext cx="8092439" cy="2045588"/>
            <a:chOff x="1176067" y="1577340"/>
            <a:chExt cx="5045522" cy="2045588"/>
          </a:xfrm>
        </p:grpSpPr>
        <p:sp>
          <p:nvSpPr>
            <p:cNvPr id="26" name="Rectangle 25"/>
            <p:cNvSpPr/>
            <p:nvPr/>
          </p:nvSpPr>
          <p:spPr>
            <a:xfrm>
              <a:off x="1176067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>
                <a:lnSpc>
                  <a:spcPct val="100000"/>
                </a:lnSpc>
              </a:pPr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Indicates interest in activities such as organizing information or business procedures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88121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rgbClr val="595959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Indicates interest in working with tools and equipment to produce tangible results</a:t>
              </a:r>
              <a:endParaRPr lang="en-US" altLang="en-US" sz="14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00174" y="1577340"/>
              <a:ext cx="1621415" cy="2045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640080" rIns="0" rtlCol="0" anchor="t" anchorCtr="0"/>
            <a:lstStyle/>
            <a:p>
              <a:pPr marL="0" lvl="1" eaLnBrk="1" hangingPunct="1"/>
              <a:r>
                <a:rPr lang="en-US" altLang="en-US" sz="14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Indicates interest in scientific activities, technical data and research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76067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Financial/Administrative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88121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Mechanical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00174" y="1577340"/>
              <a:ext cx="1621415" cy="5711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altLang="en-US" sz="1600" dirty="0">
                  <a:solidFill>
                    <a:schemeClr val="bg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Sociability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5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Magic Ingredient: </a:t>
            </a:r>
            <a:r>
              <a:rPr lang="en-US" altLang="en-US" i="1" dirty="0"/>
              <a:t>Performance Modeling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163447"/>
            <a:ext cx="8275320" cy="1158629"/>
          </a:xfrm>
          <a:prstGeom prst="rect">
            <a:avLst/>
          </a:prstGeom>
          <a:solidFill>
            <a:schemeClr val="accent3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sz="2200" dirty="0"/>
              <a:t>A  Performance Benchmark is developed based </a:t>
            </a:r>
            <a:br>
              <a:rPr lang="en-US" altLang="en-US" sz="2200" dirty="0"/>
            </a:br>
            <a:r>
              <a:rPr lang="en-US" altLang="en-US" sz="2200" dirty="0"/>
              <a:t>upon those most successful in the role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31582"/>
            <a:ext cx="8275320" cy="1158629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sz="2200" dirty="0"/>
              <a:t>How top performers collectively score on each factor ultimately becomes the performance model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3699717"/>
            <a:ext cx="8275320" cy="1158629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sz="2200" dirty="0"/>
              <a:t>The greater the match to the performance model, the higher the probability that an individual will be  successful in that role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967851"/>
            <a:ext cx="8275320" cy="1158629"/>
          </a:xfrm>
          <a:prstGeom prst="rect">
            <a:avLst/>
          </a:prstGeom>
          <a:solidFill>
            <a:schemeClr val="accent5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en-US" altLang="en-US" sz="2200" dirty="0"/>
              <a:t>Important data for placement,</a:t>
            </a:r>
            <a:br>
              <a:rPr lang="en-US" altLang="en-US" sz="2200" dirty="0"/>
            </a:br>
            <a:r>
              <a:rPr lang="en-US" altLang="en-US" sz="2200" dirty="0"/>
              <a:t>promotion and succession decisions </a:t>
            </a:r>
          </a:p>
        </p:txBody>
      </p:sp>
    </p:spTree>
    <p:extLst>
      <p:ext uri="{BB962C8B-B14F-4D97-AF65-F5344CB8AC3E}">
        <p14:creationId xmlns:p14="http://schemas.microsoft.com/office/powerpoint/2010/main" val="27687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Chevron 7"/>
          <p:cNvSpPr/>
          <p:nvPr/>
        </p:nvSpPr>
        <p:spPr>
          <a:xfrm>
            <a:off x="4276164" y="2268138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Plot Assessment Data  &amp; Develop Benchmark </a:t>
            </a:r>
          </a:p>
        </p:txBody>
      </p:sp>
      <p:sp>
        <p:nvSpPr>
          <p:cNvPr id="5" name="Arrow: Chevron 4"/>
          <p:cNvSpPr/>
          <p:nvPr/>
        </p:nvSpPr>
        <p:spPr>
          <a:xfrm>
            <a:off x="2138082" y="2268138"/>
            <a:ext cx="2468880" cy="2103120"/>
          </a:xfrm>
          <a:prstGeom prst="chevron">
            <a:avLst>
              <a:gd name="adj" fmla="val 198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Top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Performers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 the XT 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plus 3 who are</a:t>
            </a:r>
            <a:b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struggling</a:t>
            </a:r>
          </a:p>
        </p:txBody>
      </p:sp>
      <p:sp>
        <p:nvSpPr>
          <p:cNvPr id="29698" name="Title 4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Performance Modeling </a:t>
            </a:r>
            <a:br>
              <a:rPr lang="en-US" altLang="en-US"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</a:br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Arrow: Pentagon 3"/>
          <p:cNvSpPr/>
          <p:nvPr/>
        </p:nvSpPr>
        <p:spPr>
          <a:xfrm>
            <a:off x="0" y="2268138"/>
            <a:ext cx="2468880" cy="2103120"/>
          </a:xfrm>
          <a:prstGeom prst="homePlate">
            <a:avLst>
              <a:gd name="adj" fmla="val 198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6364" rIns="0" bIns="146364" numCol="1" spcCol="1270" anchor="t" anchorCtr="0">
            <a:noAutofit/>
          </a:bodyPr>
          <a:lstStyle/>
          <a:p>
            <a:pPr algn="ctr" defTabSz="666750">
              <a:spcAft>
                <a:spcPct val="35000"/>
              </a:spcAft>
            </a:pP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Establish </a:t>
            </a:r>
            <a:b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Criteria for Top Performer in a Specific Role or Position </a:t>
            </a:r>
          </a:p>
        </p:txBody>
      </p:sp>
      <p:sp>
        <p:nvSpPr>
          <p:cNvPr id="7" name="Arrow: Chevron 6"/>
          <p:cNvSpPr/>
          <p:nvPr/>
        </p:nvSpPr>
        <p:spPr>
          <a:xfrm>
            <a:off x="6414247" y="2268138"/>
            <a:ext cx="2729753" cy="2103120"/>
          </a:xfrm>
          <a:prstGeom prst="chevron">
            <a:avLst>
              <a:gd name="adj" fmla="val 2054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1440" tIns="146364" rIns="0" bIns="146364" numCol="1" spcCol="1270" anchor="t" anchorCtr="0">
            <a:noAutofit/>
          </a:bodyPr>
          <a:lstStyle/>
          <a:p>
            <a:pPr lvl="0" algn="ctr" defTabSz="666750">
              <a:spcAft>
                <a:spcPct val="35000"/>
              </a:spcAf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Performance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Benchmark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both Hiring 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Development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McKinsey has observed several </a:t>
            </a:r>
            <a:br>
              <a:rPr lang="en-US" dirty="0"/>
            </a:br>
            <a:r>
              <a:rPr lang="en-US" dirty="0"/>
              <a:t>traits of effective talent systems</a:t>
            </a:r>
          </a:p>
        </p:txBody>
      </p:sp>
      <p:sp>
        <p:nvSpPr>
          <p:cNvPr id="6" name="object 10"/>
          <p:cNvSpPr txBox="1"/>
          <p:nvPr/>
        </p:nvSpPr>
        <p:spPr>
          <a:xfrm>
            <a:off x="224599" y="6252077"/>
            <a:ext cx="128905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sz="750" spc="5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McKinsey</a:t>
            </a:r>
            <a:r>
              <a:rPr sz="750" spc="-25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750" spc="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endParaRPr sz="7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63785" y="1604672"/>
            <a:ext cx="4634726" cy="5255610"/>
            <a:chOff x="284514" y="1905614"/>
            <a:chExt cx="3655026" cy="4144666"/>
          </a:xfrm>
        </p:grpSpPr>
        <p:sp>
          <p:nvSpPr>
            <p:cNvPr id="7" name="object 11"/>
            <p:cNvSpPr/>
            <p:nvPr/>
          </p:nvSpPr>
          <p:spPr>
            <a:xfrm>
              <a:off x="284514" y="1905614"/>
              <a:ext cx="3655026" cy="36550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object 17"/>
            <p:cNvSpPr txBox="1"/>
            <p:nvPr/>
          </p:nvSpPr>
          <p:spPr>
            <a:xfrm>
              <a:off x="1120062" y="2689303"/>
              <a:ext cx="798485" cy="284182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5080" algn="ctr">
                <a:spcBef>
                  <a:spcPts val="170"/>
                </a:spcBef>
              </a:pP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Engaging</a:t>
              </a:r>
              <a:r>
                <a:rPr sz="1100" spc="-5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  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connecting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object 18"/>
            <p:cNvSpPr txBox="1"/>
            <p:nvPr/>
          </p:nvSpPr>
          <p:spPr>
            <a:xfrm>
              <a:off x="2259124" y="2712163"/>
              <a:ext cx="979376" cy="284182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99060" algn="ctr">
                <a:spcBef>
                  <a:spcPts val="170"/>
                </a:spcBef>
              </a:pPr>
              <a:r>
                <a:rPr sz="1100" spc="-2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r>
                <a:rPr sz="1100" spc="3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r>
                <a:rPr sz="1100" spc="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</a:t>
              </a:r>
              <a:r>
                <a:rPr sz="1100" spc="2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it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ng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100" dirty="0">
                  <a:latin typeface="Helvetica" panose="020B0604020202020204" pitchFamily="34" charset="0"/>
                  <a:cs typeface="Helvetica" panose="020B0604020202020204" pitchFamily="34" charset="0"/>
                </a:rPr>
                <a:t/>
              </a:r>
              <a:br>
                <a:rPr lang="en-US" sz="1100" dirty="0"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on-boarding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5" name="object 19"/>
            <p:cNvSpPr txBox="1"/>
            <p:nvPr/>
          </p:nvSpPr>
          <p:spPr>
            <a:xfrm>
              <a:off x="2685337" y="3904997"/>
              <a:ext cx="819864" cy="417172"/>
            </a:xfrm>
            <a:prstGeom prst="rect">
              <a:avLst/>
            </a:prstGeom>
          </p:spPr>
          <p:txBody>
            <a:bodyPr vert="horz" wrap="square" lIns="0" tIns="20955" rIns="0" bIns="0" rtlCol="0">
              <a:spAutoFit/>
            </a:bodyPr>
            <a:lstStyle/>
            <a:p>
              <a:pPr marR="5080" algn="ctr">
                <a:spcBef>
                  <a:spcPts val="165"/>
                </a:spcBef>
              </a:pP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Recognizing  </a:t>
              </a:r>
              <a:r>
                <a:rPr sz="1100" spc="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100" spc="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rewarding  pe</a:t>
              </a:r>
              <a:r>
                <a:rPr sz="1100" spc="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r>
                <a:rPr sz="1100" spc="2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m</a:t>
              </a: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sz="1100" spc="-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ce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6" name="object 20"/>
            <p:cNvSpPr txBox="1"/>
            <p:nvPr/>
          </p:nvSpPr>
          <p:spPr>
            <a:xfrm>
              <a:off x="1915640" y="4713134"/>
              <a:ext cx="498950" cy="284182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5080" algn="ctr">
                <a:spcBef>
                  <a:spcPts val="170"/>
                </a:spcBef>
              </a:pP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ro</a:t>
              </a:r>
              <a:r>
                <a:rPr sz="1100" spc="3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  leaders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object 21"/>
            <p:cNvSpPr txBox="1"/>
            <p:nvPr/>
          </p:nvSpPr>
          <p:spPr>
            <a:xfrm>
              <a:off x="648849" y="3694546"/>
              <a:ext cx="1134232" cy="4176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245745" algn="ctr">
                <a:spcBef>
                  <a:spcPts val="170"/>
                </a:spcBef>
              </a:pPr>
              <a:r>
                <a:rPr sz="1100" spc="-7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sz="1100" spc="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</a:t>
              </a: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ini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</a:t>
              </a:r>
              <a:r>
                <a:rPr lang="en-US"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1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o</a:t>
              </a: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rg</a:t>
              </a:r>
              <a:r>
                <a:rPr sz="1100" spc="-2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sz="1100" spc="-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niz</a:t>
              </a: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sz="1100" spc="-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</a:t>
              </a:r>
              <a:r>
                <a:rPr sz="110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io</a:t>
              </a:r>
              <a:r>
                <a:rPr sz="1100" spc="-1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</a:t>
              </a:r>
              <a:r>
                <a:rPr sz="1100" spc="-2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sz="1100" spc="-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 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development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8" name="object 22"/>
            <p:cNvSpPr txBox="1"/>
            <p:nvPr/>
          </p:nvSpPr>
          <p:spPr>
            <a:xfrm>
              <a:off x="1737416" y="3660139"/>
              <a:ext cx="760423" cy="284182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R="5080" indent="60960">
                <a:spcBef>
                  <a:spcPts val="170"/>
                </a:spcBef>
              </a:pPr>
              <a:r>
                <a:rPr sz="1100" spc="0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Creating </a:t>
              </a:r>
              <a:r>
                <a:rPr sz="1100" spc="-1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 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talent</a:t>
              </a:r>
              <a:r>
                <a:rPr sz="1100" spc="-6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sz="1100" spc="5" dirty="0">
                  <a:solidFill>
                    <a:srgbClr val="FFFF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culture</a:t>
              </a:r>
              <a:endParaRPr sz="11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04798" y="2052586"/>
              <a:ext cx="3627122" cy="3997694"/>
            </a:xfrm>
            <a:prstGeom prst="rect">
              <a:avLst/>
            </a:prstGeom>
          </p:spPr>
          <p:txBody>
            <a:bodyPr wrap="none" lIns="0" rIns="0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ts val="875"/>
                </a:lnSpc>
                <a:spcBef>
                  <a:spcPts val="185"/>
                </a:spcBef>
              </a:pPr>
              <a:r>
                <a:rPr lang="en-US" sz="1050" b="1" spc="5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Linking talent </a:t>
              </a:r>
              <a:r>
                <a:rPr lang="en-US" sz="1050" b="1" spc="1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strategy </a:t>
              </a:r>
              <a:r>
                <a:rPr lang="en-US" sz="1050" b="1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to </a:t>
              </a:r>
              <a:r>
                <a:rPr lang="en-US" sz="1050" b="1" spc="5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business</a:t>
              </a:r>
              <a:r>
                <a:rPr lang="en-US" sz="1050" b="1" spc="-105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050" b="1" spc="5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needs</a:t>
              </a:r>
              <a:endPara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0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McKinsey has observed several </a:t>
            </a:r>
            <a:br>
              <a:rPr lang="en-US" dirty="0"/>
            </a:br>
            <a:r>
              <a:rPr lang="en-US" dirty="0"/>
              <a:t>traits of effective talent systems</a:t>
            </a:r>
          </a:p>
        </p:txBody>
      </p:sp>
      <p:sp>
        <p:nvSpPr>
          <p:cNvPr id="6" name="object 10"/>
          <p:cNvSpPr txBox="1"/>
          <p:nvPr/>
        </p:nvSpPr>
        <p:spPr>
          <a:xfrm>
            <a:off x="224599" y="6252077"/>
            <a:ext cx="128905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" spc="-1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sz="750" spc="5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McKinsey</a:t>
            </a:r>
            <a:r>
              <a:rPr sz="750" spc="-25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sz="750" spc="0" dirty="0">
                <a:solidFill>
                  <a:srgbClr val="231F2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analysis</a:t>
            </a:r>
            <a:endParaRPr sz="7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9624" y="1287460"/>
            <a:ext cx="8444753" cy="596666"/>
            <a:chOff x="349624" y="1467074"/>
            <a:chExt cx="8444753" cy="688490"/>
          </a:xfrm>
        </p:grpSpPr>
        <p:sp>
          <p:nvSpPr>
            <p:cNvPr id="20" name="Rectangle 19"/>
            <p:cNvSpPr/>
            <p:nvPr/>
          </p:nvSpPr>
          <p:spPr>
            <a:xfrm>
              <a:off x="349624" y="1467074"/>
              <a:ext cx="8444753" cy="3442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Linking talent strategy to business needs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9624" y="1789804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>
                <a:lnSpc>
                  <a:spcPts val="24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Changes in environment, budget, and demographics can be anticipated and addressed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9624" y="1980215"/>
            <a:ext cx="8444753" cy="596666"/>
            <a:chOff x="349624" y="2332488"/>
            <a:chExt cx="8444753" cy="688490"/>
          </a:xfrm>
        </p:grpSpPr>
        <p:sp>
          <p:nvSpPr>
            <p:cNvPr id="24" name="Rectangle 23"/>
            <p:cNvSpPr/>
            <p:nvPr/>
          </p:nvSpPr>
          <p:spPr>
            <a:xfrm>
              <a:off x="349624" y="2332488"/>
              <a:ext cx="8444753" cy="3442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Recruiting and on-boarding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9624" y="2655218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>
                <a:lnSpc>
                  <a:spcPts val="24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The best processes innovate on sourcing and optimize the candidate experience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624" y="2672970"/>
            <a:ext cx="8444753" cy="596666"/>
            <a:chOff x="349624" y="3197903"/>
            <a:chExt cx="8444753" cy="688490"/>
          </a:xfrm>
        </p:grpSpPr>
        <p:sp>
          <p:nvSpPr>
            <p:cNvPr id="26" name="Rectangle 25"/>
            <p:cNvSpPr/>
            <p:nvPr/>
          </p:nvSpPr>
          <p:spPr>
            <a:xfrm>
              <a:off x="349624" y="3197903"/>
              <a:ext cx="8444753" cy="34424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Recognizing and rewarding performance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9624" y="3520633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/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Motivation is sensitive to the integrity and consistency of the link between performance, ratings, and consequences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624" y="3365725"/>
            <a:ext cx="8444753" cy="596666"/>
            <a:chOff x="349624" y="4030660"/>
            <a:chExt cx="8444753" cy="688490"/>
          </a:xfrm>
        </p:grpSpPr>
        <p:sp>
          <p:nvSpPr>
            <p:cNvPr id="28" name="Rectangle 27"/>
            <p:cNvSpPr/>
            <p:nvPr/>
          </p:nvSpPr>
          <p:spPr>
            <a:xfrm>
              <a:off x="349624" y="4030660"/>
              <a:ext cx="8444753" cy="3442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Growing leaders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9624" y="4353390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/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Leadership development can be accelerated with a cross-agency view of  leader/opportunity matching and movement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9624" y="4058480"/>
            <a:ext cx="8444753" cy="695555"/>
            <a:chOff x="349624" y="4912403"/>
            <a:chExt cx="8444753" cy="802598"/>
          </a:xfrm>
        </p:grpSpPr>
        <p:sp>
          <p:nvSpPr>
            <p:cNvPr id="30" name="Rectangle 29"/>
            <p:cNvSpPr/>
            <p:nvPr/>
          </p:nvSpPr>
          <p:spPr>
            <a:xfrm>
              <a:off x="349624" y="4912403"/>
              <a:ext cx="8444753" cy="34424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Training and organizational development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9624" y="5235133"/>
              <a:ext cx="8444753" cy="4798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/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The most effective programs are a part of a larger journey and are coupled  with experiential learning components and innovations in job design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9624" y="4850124"/>
            <a:ext cx="8444753" cy="596666"/>
            <a:chOff x="349624" y="5826803"/>
            <a:chExt cx="8444753" cy="688490"/>
          </a:xfrm>
        </p:grpSpPr>
        <p:sp>
          <p:nvSpPr>
            <p:cNvPr id="32" name="Rectangle 31"/>
            <p:cNvSpPr/>
            <p:nvPr/>
          </p:nvSpPr>
          <p:spPr>
            <a:xfrm>
              <a:off x="349624" y="5826803"/>
              <a:ext cx="8444753" cy="3442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Engaging and connecting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9624" y="6149533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/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Strong and cohesive social and knowledge networks can dissolve  structural barriers and silos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624" y="5542877"/>
            <a:ext cx="8444753" cy="596666"/>
            <a:chOff x="349624" y="6685877"/>
            <a:chExt cx="8444753" cy="688490"/>
          </a:xfrm>
        </p:grpSpPr>
        <p:sp>
          <p:nvSpPr>
            <p:cNvPr id="34" name="Rectangle 33"/>
            <p:cNvSpPr/>
            <p:nvPr/>
          </p:nvSpPr>
          <p:spPr>
            <a:xfrm>
              <a:off x="349624" y="6685877"/>
              <a:ext cx="8444753" cy="34424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1" eaLnBrk="1" hangingPunct="1"/>
              <a:r>
                <a:rPr lang="en-US" altLang="en-US" sz="1400" dirty="0"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Creating a talent culture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9624" y="7008607"/>
              <a:ext cx="8444753" cy="3657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rtlCol="0" anchor="ctr"/>
            <a:lstStyle/>
            <a:p>
              <a:pPr marL="0" lvl="2" eaLnBrk="1" hangingPunct="1"/>
              <a:r>
                <a:rPr lang="en-US" altLang="en-US" sz="12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  <a:cs typeface="Helvetica" panose="020B0604020202020204" pitchFamily="34" charset="0"/>
                </a:rPr>
                <a:t>Talent cultures require foundational mind-set and behaviors among  executives and staff alike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9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910" y="4653021"/>
            <a:ext cx="7801337" cy="937552"/>
          </a:xfrm>
          <a:prstGeom prst="rect">
            <a:avLst/>
          </a:prstGeom>
          <a:gradFill flip="none" rotWithShape="1">
            <a:gsLst>
              <a:gs pos="8000">
                <a:schemeClr val="tx2">
                  <a:alpha val="82000"/>
                </a:schemeClr>
              </a:gs>
              <a:gs pos="100000">
                <a:schemeClr val="tx2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59757" y="1469985"/>
            <a:ext cx="7847635" cy="37154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TextBox 8"/>
          <p:cNvSpPr txBox="1">
            <a:spLocks noChangeArrowheads="1"/>
          </p:cNvSpPr>
          <p:nvPr/>
        </p:nvSpPr>
        <p:spPr bwMode="auto">
          <a:xfrm>
            <a:off x="811674" y="1619571"/>
            <a:ext cx="7543800" cy="336608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  <a:extLst/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Thank You For Your Time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Assessment Leaders puts solid information </a:t>
            </a:r>
            <a:b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behind </a:t>
            </a:r>
            <a:r>
              <a:rPr lang="en-US" altLang="en-US" b="1" i="1" dirty="0">
                <a:solidFill>
                  <a:schemeClr val="bg1"/>
                </a:solidFill>
                <a:latin typeface="Calibri" panose="020F0502020204030204" pitchFamily="34" charset="0"/>
              </a:rPr>
              <a:t>every</a:t>
            </a: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 management decision!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</a:rPr>
              <a:t>Don’t delay… Get started today!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hlinkClick r:id="rId2"/>
              </a:rPr>
              <a:t>Cathy@AssessmentLeaders.com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bg1"/>
                </a:solidFill>
                <a:latin typeface="Calibri" panose="020F0502020204030204" pitchFamily="34" charset="0"/>
                <a:hlinkClick r:id="rId3"/>
              </a:rPr>
              <a:t>www.assessmentleaders.com</a:t>
            </a:r>
            <a:endParaRPr lang="en-US" alt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1-866-864-8200</a:t>
            </a:r>
          </a:p>
        </p:txBody>
      </p:sp>
    </p:spTree>
    <p:extLst>
      <p:ext uri="{BB962C8B-B14F-4D97-AF65-F5344CB8AC3E}">
        <p14:creationId xmlns:p14="http://schemas.microsoft.com/office/powerpoint/2010/main" val="33127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7" name="Rectangle 39016"/>
          <p:cNvSpPr/>
          <p:nvPr/>
        </p:nvSpPr>
        <p:spPr>
          <a:xfrm>
            <a:off x="3771900" y="970025"/>
            <a:ext cx="1650602" cy="2937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39571" y="4037393"/>
            <a:ext cx="1965879" cy="1517991"/>
            <a:chOff x="425451" y="1526715"/>
            <a:chExt cx="2276474" cy="1757823"/>
          </a:xfrm>
        </p:grpSpPr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1238250" y="1574800"/>
              <a:ext cx="1463675" cy="1651000"/>
            </a:xfrm>
            <a:custGeom>
              <a:avLst/>
              <a:gdLst>
                <a:gd name="T0" fmla="*/ 357 w 661"/>
                <a:gd name="T1" fmla="*/ 572 h 745"/>
                <a:gd name="T2" fmla="*/ 357 w 661"/>
                <a:gd name="T3" fmla="*/ 677 h 745"/>
                <a:gd name="T4" fmla="*/ 356 w 661"/>
                <a:gd name="T5" fmla="*/ 695 h 745"/>
                <a:gd name="T6" fmla="*/ 327 w 661"/>
                <a:gd name="T7" fmla="*/ 716 h 745"/>
                <a:gd name="T8" fmla="*/ 304 w 661"/>
                <a:gd name="T9" fmla="*/ 689 h 745"/>
                <a:gd name="T10" fmla="*/ 304 w 661"/>
                <a:gd name="T11" fmla="*/ 578 h 745"/>
                <a:gd name="T12" fmla="*/ 303 w 661"/>
                <a:gd name="T13" fmla="*/ 565 h 745"/>
                <a:gd name="T14" fmla="*/ 274 w 661"/>
                <a:gd name="T15" fmla="*/ 624 h 745"/>
                <a:gd name="T16" fmla="*/ 225 w 661"/>
                <a:gd name="T17" fmla="*/ 723 h 745"/>
                <a:gd name="T18" fmla="*/ 188 w 661"/>
                <a:gd name="T19" fmla="*/ 739 h 745"/>
                <a:gd name="T20" fmla="*/ 178 w 661"/>
                <a:gd name="T21" fmla="*/ 699 h 745"/>
                <a:gd name="T22" fmla="*/ 257 w 661"/>
                <a:gd name="T23" fmla="*/ 542 h 745"/>
                <a:gd name="T24" fmla="*/ 264 w 661"/>
                <a:gd name="T25" fmla="*/ 527 h 745"/>
                <a:gd name="T26" fmla="*/ 246 w 661"/>
                <a:gd name="T27" fmla="*/ 527 h 745"/>
                <a:gd name="T28" fmla="*/ 36 w 661"/>
                <a:gd name="T29" fmla="*/ 527 h 745"/>
                <a:gd name="T30" fmla="*/ 0 w 661"/>
                <a:gd name="T31" fmla="*/ 492 h 745"/>
                <a:gd name="T32" fmla="*/ 0 w 661"/>
                <a:gd name="T33" fmla="*/ 366 h 745"/>
                <a:gd name="T34" fmla="*/ 11 w 661"/>
                <a:gd name="T35" fmla="*/ 347 h 745"/>
                <a:gd name="T36" fmla="*/ 36 w 661"/>
                <a:gd name="T37" fmla="*/ 330 h 745"/>
                <a:gd name="T38" fmla="*/ 36 w 661"/>
                <a:gd name="T39" fmla="*/ 450 h 745"/>
                <a:gd name="T40" fmla="*/ 623 w 661"/>
                <a:gd name="T41" fmla="*/ 450 h 745"/>
                <a:gd name="T42" fmla="*/ 623 w 661"/>
                <a:gd name="T43" fmla="*/ 33 h 745"/>
                <a:gd name="T44" fmla="*/ 37 w 661"/>
                <a:gd name="T45" fmla="*/ 33 h 745"/>
                <a:gd name="T46" fmla="*/ 37 w 661"/>
                <a:gd name="T47" fmla="*/ 121 h 745"/>
                <a:gd name="T48" fmla="*/ 24 w 661"/>
                <a:gd name="T49" fmla="*/ 153 h 745"/>
                <a:gd name="T50" fmla="*/ 2 w 661"/>
                <a:gd name="T51" fmla="*/ 177 h 745"/>
                <a:gd name="T52" fmla="*/ 0 w 661"/>
                <a:gd name="T53" fmla="*/ 159 h 745"/>
                <a:gd name="T54" fmla="*/ 0 w 661"/>
                <a:gd name="T55" fmla="*/ 39 h 745"/>
                <a:gd name="T56" fmla="*/ 39 w 661"/>
                <a:gd name="T57" fmla="*/ 0 h 745"/>
                <a:gd name="T58" fmla="*/ 621 w 661"/>
                <a:gd name="T59" fmla="*/ 0 h 745"/>
                <a:gd name="T60" fmla="*/ 631 w 661"/>
                <a:gd name="T61" fmla="*/ 0 h 745"/>
                <a:gd name="T62" fmla="*/ 661 w 661"/>
                <a:gd name="T63" fmla="*/ 29 h 745"/>
                <a:gd name="T64" fmla="*/ 661 w 661"/>
                <a:gd name="T65" fmla="*/ 42 h 745"/>
                <a:gd name="T66" fmla="*/ 661 w 661"/>
                <a:gd name="T67" fmla="*/ 486 h 745"/>
                <a:gd name="T68" fmla="*/ 620 w 661"/>
                <a:gd name="T69" fmla="*/ 527 h 745"/>
                <a:gd name="T70" fmla="*/ 414 w 661"/>
                <a:gd name="T71" fmla="*/ 527 h 745"/>
                <a:gd name="T72" fmla="*/ 396 w 661"/>
                <a:gd name="T73" fmla="*/ 527 h 745"/>
                <a:gd name="T74" fmla="*/ 444 w 661"/>
                <a:gd name="T75" fmla="*/ 620 h 745"/>
                <a:gd name="T76" fmla="*/ 485 w 661"/>
                <a:gd name="T77" fmla="*/ 700 h 745"/>
                <a:gd name="T78" fmla="*/ 475 w 661"/>
                <a:gd name="T79" fmla="*/ 738 h 745"/>
                <a:gd name="T80" fmla="*/ 438 w 661"/>
                <a:gd name="T81" fmla="*/ 724 h 745"/>
                <a:gd name="T82" fmla="*/ 367 w 661"/>
                <a:gd name="T83" fmla="*/ 584 h 745"/>
                <a:gd name="T84" fmla="*/ 360 w 661"/>
                <a:gd name="T85" fmla="*/ 572 h 745"/>
                <a:gd name="T86" fmla="*/ 357 w 661"/>
                <a:gd name="T87" fmla="*/ 572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1" h="745">
                  <a:moveTo>
                    <a:pt x="357" y="572"/>
                  </a:moveTo>
                  <a:cubicBezTo>
                    <a:pt x="357" y="607"/>
                    <a:pt x="358" y="642"/>
                    <a:pt x="357" y="677"/>
                  </a:cubicBezTo>
                  <a:cubicBezTo>
                    <a:pt x="357" y="683"/>
                    <a:pt x="357" y="689"/>
                    <a:pt x="356" y="695"/>
                  </a:cubicBezTo>
                  <a:cubicBezTo>
                    <a:pt x="353" y="710"/>
                    <a:pt x="342" y="718"/>
                    <a:pt x="327" y="716"/>
                  </a:cubicBezTo>
                  <a:cubicBezTo>
                    <a:pt x="313" y="715"/>
                    <a:pt x="304" y="704"/>
                    <a:pt x="304" y="689"/>
                  </a:cubicBezTo>
                  <a:cubicBezTo>
                    <a:pt x="304" y="652"/>
                    <a:pt x="304" y="615"/>
                    <a:pt x="304" y="578"/>
                  </a:cubicBezTo>
                  <a:cubicBezTo>
                    <a:pt x="304" y="576"/>
                    <a:pt x="304" y="573"/>
                    <a:pt x="303" y="565"/>
                  </a:cubicBezTo>
                  <a:cubicBezTo>
                    <a:pt x="292" y="588"/>
                    <a:pt x="283" y="606"/>
                    <a:pt x="274" y="624"/>
                  </a:cubicBezTo>
                  <a:cubicBezTo>
                    <a:pt x="258" y="657"/>
                    <a:pt x="242" y="690"/>
                    <a:pt x="225" y="723"/>
                  </a:cubicBezTo>
                  <a:cubicBezTo>
                    <a:pt x="217" y="739"/>
                    <a:pt x="202" y="745"/>
                    <a:pt x="188" y="739"/>
                  </a:cubicBezTo>
                  <a:cubicBezTo>
                    <a:pt x="174" y="732"/>
                    <a:pt x="170" y="716"/>
                    <a:pt x="178" y="699"/>
                  </a:cubicBezTo>
                  <a:cubicBezTo>
                    <a:pt x="205" y="647"/>
                    <a:pt x="231" y="594"/>
                    <a:pt x="257" y="542"/>
                  </a:cubicBezTo>
                  <a:cubicBezTo>
                    <a:pt x="259" y="538"/>
                    <a:pt x="261" y="534"/>
                    <a:pt x="264" y="527"/>
                  </a:cubicBezTo>
                  <a:cubicBezTo>
                    <a:pt x="256" y="527"/>
                    <a:pt x="251" y="527"/>
                    <a:pt x="246" y="527"/>
                  </a:cubicBezTo>
                  <a:cubicBezTo>
                    <a:pt x="176" y="527"/>
                    <a:pt x="106" y="527"/>
                    <a:pt x="36" y="527"/>
                  </a:cubicBezTo>
                  <a:cubicBezTo>
                    <a:pt x="10" y="527"/>
                    <a:pt x="1" y="518"/>
                    <a:pt x="0" y="492"/>
                  </a:cubicBezTo>
                  <a:cubicBezTo>
                    <a:pt x="0" y="450"/>
                    <a:pt x="1" y="408"/>
                    <a:pt x="0" y="366"/>
                  </a:cubicBezTo>
                  <a:cubicBezTo>
                    <a:pt x="0" y="357"/>
                    <a:pt x="2" y="351"/>
                    <a:pt x="11" y="347"/>
                  </a:cubicBezTo>
                  <a:cubicBezTo>
                    <a:pt x="20" y="344"/>
                    <a:pt x="27" y="337"/>
                    <a:pt x="36" y="330"/>
                  </a:cubicBezTo>
                  <a:cubicBezTo>
                    <a:pt x="36" y="370"/>
                    <a:pt x="36" y="410"/>
                    <a:pt x="36" y="450"/>
                  </a:cubicBezTo>
                  <a:cubicBezTo>
                    <a:pt x="233" y="450"/>
                    <a:pt x="427" y="450"/>
                    <a:pt x="623" y="450"/>
                  </a:cubicBezTo>
                  <a:cubicBezTo>
                    <a:pt x="623" y="312"/>
                    <a:pt x="623" y="173"/>
                    <a:pt x="623" y="33"/>
                  </a:cubicBezTo>
                  <a:cubicBezTo>
                    <a:pt x="429" y="33"/>
                    <a:pt x="234" y="33"/>
                    <a:pt x="37" y="33"/>
                  </a:cubicBezTo>
                  <a:cubicBezTo>
                    <a:pt x="37" y="62"/>
                    <a:pt x="36" y="91"/>
                    <a:pt x="37" y="121"/>
                  </a:cubicBezTo>
                  <a:cubicBezTo>
                    <a:pt x="37" y="134"/>
                    <a:pt x="35" y="144"/>
                    <a:pt x="24" y="153"/>
                  </a:cubicBezTo>
                  <a:cubicBezTo>
                    <a:pt x="16" y="158"/>
                    <a:pt x="11" y="166"/>
                    <a:pt x="2" y="177"/>
                  </a:cubicBezTo>
                  <a:cubicBezTo>
                    <a:pt x="1" y="167"/>
                    <a:pt x="0" y="163"/>
                    <a:pt x="0" y="159"/>
                  </a:cubicBezTo>
                  <a:cubicBezTo>
                    <a:pt x="0" y="119"/>
                    <a:pt x="0" y="79"/>
                    <a:pt x="0" y="39"/>
                  </a:cubicBezTo>
                  <a:cubicBezTo>
                    <a:pt x="0" y="9"/>
                    <a:pt x="9" y="0"/>
                    <a:pt x="39" y="0"/>
                  </a:cubicBezTo>
                  <a:cubicBezTo>
                    <a:pt x="233" y="0"/>
                    <a:pt x="427" y="0"/>
                    <a:pt x="621" y="0"/>
                  </a:cubicBezTo>
                  <a:cubicBezTo>
                    <a:pt x="624" y="0"/>
                    <a:pt x="628" y="0"/>
                    <a:pt x="631" y="0"/>
                  </a:cubicBezTo>
                  <a:cubicBezTo>
                    <a:pt x="648" y="2"/>
                    <a:pt x="659" y="12"/>
                    <a:pt x="661" y="29"/>
                  </a:cubicBezTo>
                  <a:cubicBezTo>
                    <a:pt x="661" y="33"/>
                    <a:pt x="661" y="38"/>
                    <a:pt x="661" y="42"/>
                  </a:cubicBezTo>
                  <a:cubicBezTo>
                    <a:pt x="661" y="190"/>
                    <a:pt x="661" y="338"/>
                    <a:pt x="661" y="486"/>
                  </a:cubicBezTo>
                  <a:cubicBezTo>
                    <a:pt x="661" y="518"/>
                    <a:pt x="652" y="527"/>
                    <a:pt x="620" y="527"/>
                  </a:cubicBezTo>
                  <a:cubicBezTo>
                    <a:pt x="551" y="527"/>
                    <a:pt x="483" y="527"/>
                    <a:pt x="414" y="527"/>
                  </a:cubicBezTo>
                  <a:cubicBezTo>
                    <a:pt x="409" y="527"/>
                    <a:pt x="404" y="527"/>
                    <a:pt x="396" y="527"/>
                  </a:cubicBezTo>
                  <a:cubicBezTo>
                    <a:pt x="413" y="560"/>
                    <a:pt x="428" y="590"/>
                    <a:pt x="444" y="620"/>
                  </a:cubicBezTo>
                  <a:cubicBezTo>
                    <a:pt x="458" y="647"/>
                    <a:pt x="471" y="674"/>
                    <a:pt x="485" y="700"/>
                  </a:cubicBezTo>
                  <a:cubicBezTo>
                    <a:pt x="493" y="715"/>
                    <a:pt x="489" y="730"/>
                    <a:pt x="475" y="738"/>
                  </a:cubicBezTo>
                  <a:cubicBezTo>
                    <a:pt x="462" y="745"/>
                    <a:pt x="446" y="740"/>
                    <a:pt x="438" y="724"/>
                  </a:cubicBezTo>
                  <a:cubicBezTo>
                    <a:pt x="414" y="677"/>
                    <a:pt x="391" y="631"/>
                    <a:pt x="367" y="584"/>
                  </a:cubicBezTo>
                  <a:cubicBezTo>
                    <a:pt x="365" y="580"/>
                    <a:pt x="362" y="576"/>
                    <a:pt x="360" y="572"/>
                  </a:cubicBezTo>
                  <a:cubicBezTo>
                    <a:pt x="359" y="572"/>
                    <a:pt x="358" y="572"/>
                    <a:pt x="357" y="57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568450" y="2232025"/>
              <a:ext cx="801687" cy="112713"/>
            </a:xfrm>
            <a:custGeom>
              <a:avLst/>
              <a:gdLst>
                <a:gd name="T0" fmla="*/ 182 w 362"/>
                <a:gd name="T1" fmla="*/ 51 h 51"/>
                <a:gd name="T2" fmla="*/ 30 w 362"/>
                <a:gd name="T3" fmla="*/ 51 h 51"/>
                <a:gd name="T4" fmla="*/ 1 w 362"/>
                <a:gd name="T5" fmla="*/ 28 h 51"/>
                <a:gd name="T6" fmla="*/ 30 w 362"/>
                <a:gd name="T7" fmla="*/ 0 h 51"/>
                <a:gd name="T8" fmla="*/ 96 w 362"/>
                <a:gd name="T9" fmla="*/ 0 h 51"/>
                <a:gd name="T10" fmla="*/ 323 w 362"/>
                <a:gd name="T11" fmla="*/ 0 h 51"/>
                <a:gd name="T12" fmla="*/ 335 w 362"/>
                <a:gd name="T13" fmla="*/ 0 h 51"/>
                <a:gd name="T14" fmla="*/ 362 w 362"/>
                <a:gd name="T15" fmla="*/ 26 h 51"/>
                <a:gd name="T16" fmla="*/ 333 w 362"/>
                <a:gd name="T17" fmla="*/ 51 h 51"/>
                <a:gd name="T18" fmla="*/ 182 w 362"/>
                <a:gd name="T1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51">
                  <a:moveTo>
                    <a:pt x="182" y="51"/>
                  </a:moveTo>
                  <a:cubicBezTo>
                    <a:pt x="131" y="51"/>
                    <a:pt x="81" y="51"/>
                    <a:pt x="30" y="51"/>
                  </a:cubicBezTo>
                  <a:cubicBezTo>
                    <a:pt x="13" y="50"/>
                    <a:pt x="3" y="42"/>
                    <a:pt x="1" y="28"/>
                  </a:cubicBezTo>
                  <a:cubicBezTo>
                    <a:pt x="0" y="12"/>
                    <a:pt x="11" y="1"/>
                    <a:pt x="30" y="0"/>
                  </a:cubicBezTo>
                  <a:cubicBezTo>
                    <a:pt x="52" y="0"/>
                    <a:pt x="74" y="0"/>
                    <a:pt x="96" y="0"/>
                  </a:cubicBezTo>
                  <a:cubicBezTo>
                    <a:pt x="172" y="0"/>
                    <a:pt x="247" y="0"/>
                    <a:pt x="323" y="0"/>
                  </a:cubicBezTo>
                  <a:cubicBezTo>
                    <a:pt x="327" y="0"/>
                    <a:pt x="331" y="0"/>
                    <a:pt x="335" y="0"/>
                  </a:cubicBezTo>
                  <a:cubicBezTo>
                    <a:pt x="351" y="2"/>
                    <a:pt x="362" y="12"/>
                    <a:pt x="362" y="26"/>
                  </a:cubicBezTo>
                  <a:cubicBezTo>
                    <a:pt x="361" y="41"/>
                    <a:pt x="350" y="50"/>
                    <a:pt x="333" y="51"/>
                  </a:cubicBezTo>
                  <a:cubicBezTo>
                    <a:pt x="283" y="51"/>
                    <a:pt x="232" y="51"/>
                    <a:pt x="182" y="5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5451" y="1526715"/>
              <a:ext cx="1038225" cy="1757823"/>
              <a:chOff x="425451" y="1526715"/>
              <a:chExt cx="1038225" cy="1757823"/>
            </a:xfrm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425451" y="1890713"/>
                <a:ext cx="1038225" cy="1393825"/>
              </a:xfrm>
              <a:custGeom>
                <a:avLst/>
                <a:gdLst>
                  <a:gd name="T0" fmla="*/ 92 w 469"/>
                  <a:gd name="T1" fmla="*/ 292 h 629"/>
                  <a:gd name="T2" fmla="*/ 71 w 469"/>
                  <a:gd name="T3" fmla="*/ 271 h 629"/>
                  <a:gd name="T4" fmla="*/ 8 w 469"/>
                  <a:gd name="T5" fmla="*/ 172 h 629"/>
                  <a:gd name="T6" fmla="*/ 9 w 469"/>
                  <a:gd name="T7" fmla="*/ 133 h 629"/>
                  <a:gd name="T8" fmla="*/ 65 w 469"/>
                  <a:gd name="T9" fmla="*/ 45 h 629"/>
                  <a:gd name="T10" fmla="*/ 120 w 469"/>
                  <a:gd name="T11" fmla="*/ 10 h 629"/>
                  <a:gd name="T12" fmla="*/ 157 w 469"/>
                  <a:gd name="T13" fmla="*/ 26 h 629"/>
                  <a:gd name="T14" fmla="*/ 177 w 469"/>
                  <a:gd name="T15" fmla="*/ 73 h 629"/>
                  <a:gd name="T16" fmla="*/ 171 w 469"/>
                  <a:gd name="T17" fmla="*/ 17 h 629"/>
                  <a:gd name="T18" fmla="*/ 175 w 469"/>
                  <a:gd name="T19" fmla="*/ 3 h 629"/>
                  <a:gd name="T20" fmla="*/ 209 w 469"/>
                  <a:gd name="T21" fmla="*/ 4 h 629"/>
                  <a:gd name="T22" fmla="*/ 212 w 469"/>
                  <a:gd name="T23" fmla="*/ 17 h 629"/>
                  <a:gd name="T24" fmla="*/ 207 w 469"/>
                  <a:gd name="T25" fmla="*/ 74 h 629"/>
                  <a:gd name="T26" fmla="*/ 238 w 469"/>
                  <a:gd name="T27" fmla="*/ 0 h 629"/>
                  <a:gd name="T28" fmla="*/ 279 w 469"/>
                  <a:gd name="T29" fmla="*/ 13 h 629"/>
                  <a:gd name="T30" fmla="*/ 324 w 469"/>
                  <a:gd name="T31" fmla="*/ 50 h 629"/>
                  <a:gd name="T32" fmla="*/ 355 w 469"/>
                  <a:gd name="T33" fmla="*/ 101 h 629"/>
                  <a:gd name="T34" fmla="*/ 419 w 469"/>
                  <a:gd name="T35" fmla="*/ 37 h 629"/>
                  <a:gd name="T36" fmla="*/ 468 w 469"/>
                  <a:gd name="T37" fmla="*/ 50 h 629"/>
                  <a:gd name="T38" fmla="*/ 459 w 469"/>
                  <a:gd name="T39" fmla="*/ 75 h 629"/>
                  <a:gd name="T40" fmla="*/ 370 w 469"/>
                  <a:gd name="T41" fmla="*/ 165 h 629"/>
                  <a:gd name="T42" fmla="*/ 328 w 469"/>
                  <a:gd name="T43" fmla="*/ 164 h 629"/>
                  <a:gd name="T44" fmla="*/ 311 w 469"/>
                  <a:gd name="T45" fmla="*/ 141 h 629"/>
                  <a:gd name="T46" fmla="*/ 287 w 469"/>
                  <a:gd name="T47" fmla="*/ 103 h 629"/>
                  <a:gd name="T48" fmla="*/ 287 w 469"/>
                  <a:gd name="T49" fmla="*/ 118 h 629"/>
                  <a:gd name="T50" fmla="*/ 287 w 469"/>
                  <a:gd name="T51" fmla="*/ 590 h 629"/>
                  <a:gd name="T52" fmla="*/ 256 w 469"/>
                  <a:gd name="T53" fmla="*/ 628 h 629"/>
                  <a:gd name="T54" fmla="*/ 221 w 469"/>
                  <a:gd name="T55" fmla="*/ 591 h 629"/>
                  <a:gd name="T56" fmla="*/ 210 w 469"/>
                  <a:gd name="T57" fmla="*/ 464 h 629"/>
                  <a:gd name="T58" fmla="*/ 203 w 469"/>
                  <a:gd name="T59" fmla="*/ 378 h 629"/>
                  <a:gd name="T60" fmla="*/ 192 w 469"/>
                  <a:gd name="T61" fmla="*/ 360 h 629"/>
                  <a:gd name="T62" fmla="*/ 182 w 469"/>
                  <a:gd name="T63" fmla="*/ 378 h 629"/>
                  <a:gd name="T64" fmla="*/ 170 w 469"/>
                  <a:gd name="T65" fmla="*/ 538 h 629"/>
                  <a:gd name="T66" fmla="*/ 167 w 469"/>
                  <a:gd name="T67" fmla="*/ 591 h 629"/>
                  <a:gd name="T68" fmla="*/ 135 w 469"/>
                  <a:gd name="T69" fmla="*/ 628 h 629"/>
                  <a:gd name="T70" fmla="*/ 96 w 469"/>
                  <a:gd name="T71" fmla="*/ 596 h 629"/>
                  <a:gd name="T72" fmla="*/ 96 w 469"/>
                  <a:gd name="T73" fmla="*/ 581 h 629"/>
                  <a:gd name="T74" fmla="*/ 96 w 469"/>
                  <a:gd name="T75" fmla="*/ 309 h 629"/>
                  <a:gd name="T76" fmla="*/ 96 w 469"/>
                  <a:gd name="T77" fmla="*/ 291 h 629"/>
                  <a:gd name="T78" fmla="*/ 92 w 469"/>
                  <a:gd name="T79" fmla="*/ 292 h 629"/>
                  <a:gd name="T80" fmla="*/ 95 w 469"/>
                  <a:gd name="T81" fmla="*/ 103 h 629"/>
                  <a:gd name="T82" fmla="*/ 65 w 469"/>
                  <a:gd name="T83" fmla="*/ 148 h 629"/>
                  <a:gd name="T84" fmla="*/ 65 w 469"/>
                  <a:gd name="T85" fmla="*/ 158 h 629"/>
                  <a:gd name="T86" fmla="*/ 95 w 469"/>
                  <a:gd name="T87" fmla="*/ 204 h 629"/>
                  <a:gd name="T88" fmla="*/ 95 w 469"/>
                  <a:gd name="T89" fmla="*/ 10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9" h="629">
                    <a:moveTo>
                      <a:pt x="92" y="292"/>
                    </a:moveTo>
                    <a:cubicBezTo>
                      <a:pt x="85" y="285"/>
                      <a:pt x="76" y="280"/>
                      <a:pt x="71" y="271"/>
                    </a:cubicBezTo>
                    <a:cubicBezTo>
                      <a:pt x="49" y="239"/>
                      <a:pt x="29" y="205"/>
                      <a:pt x="8" y="172"/>
                    </a:cubicBezTo>
                    <a:cubicBezTo>
                      <a:pt x="0" y="158"/>
                      <a:pt x="0" y="146"/>
                      <a:pt x="9" y="133"/>
                    </a:cubicBezTo>
                    <a:cubicBezTo>
                      <a:pt x="28" y="104"/>
                      <a:pt x="47" y="75"/>
                      <a:pt x="65" y="45"/>
                    </a:cubicBezTo>
                    <a:cubicBezTo>
                      <a:pt x="78" y="24"/>
                      <a:pt x="99" y="17"/>
                      <a:pt x="120" y="10"/>
                    </a:cubicBezTo>
                    <a:cubicBezTo>
                      <a:pt x="146" y="1"/>
                      <a:pt x="146" y="1"/>
                      <a:pt x="157" y="26"/>
                    </a:cubicBezTo>
                    <a:cubicBezTo>
                      <a:pt x="163" y="42"/>
                      <a:pt x="170" y="58"/>
                      <a:pt x="177" y="73"/>
                    </a:cubicBezTo>
                    <a:cubicBezTo>
                      <a:pt x="179" y="54"/>
                      <a:pt x="188" y="34"/>
                      <a:pt x="171" y="17"/>
                    </a:cubicBezTo>
                    <a:cubicBezTo>
                      <a:pt x="169" y="15"/>
                      <a:pt x="173" y="4"/>
                      <a:pt x="175" y="3"/>
                    </a:cubicBezTo>
                    <a:cubicBezTo>
                      <a:pt x="186" y="2"/>
                      <a:pt x="198" y="3"/>
                      <a:pt x="209" y="4"/>
                    </a:cubicBezTo>
                    <a:cubicBezTo>
                      <a:pt x="211" y="4"/>
                      <a:pt x="214" y="15"/>
                      <a:pt x="212" y="17"/>
                    </a:cubicBezTo>
                    <a:cubicBezTo>
                      <a:pt x="198" y="34"/>
                      <a:pt x="202" y="52"/>
                      <a:pt x="207" y="74"/>
                    </a:cubicBezTo>
                    <a:cubicBezTo>
                      <a:pt x="218" y="48"/>
                      <a:pt x="228" y="25"/>
                      <a:pt x="238" y="0"/>
                    </a:cubicBezTo>
                    <a:cubicBezTo>
                      <a:pt x="252" y="4"/>
                      <a:pt x="266" y="8"/>
                      <a:pt x="279" y="13"/>
                    </a:cubicBezTo>
                    <a:cubicBezTo>
                      <a:pt x="299" y="20"/>
                      <a:pt x="314" y="31"/>
                      <a:pt x="324" y="50"/>
                    </a:cubicBezTo>
                    <a:cubicBezTo>
                      <a:pt x="332" y="67"/>
                      <a:pt x="344" y="83"/>
                      <a:pt x="355" y="101"/>
                    </a:cubicBezTo>
                    <a:cubicBezTo>
                      <a:pt x="377" y="79"/>
                      <a:pt x="398" y="57"/>
                      <a:pt x="419" y="37"/>
                    </a:cubicBezTo>
                    <a:cubicBezTo>
                      <a:pt x="438" y="19"/>
                      <a:pt x="464" y="26"/>
                      <a:pt x="468" y="50"/>
                    </a:cubicBezTo>
                    <a:cubicBezTo>
                      <a:pt x="469" y="58"/>
                      <a:pt x="464" y="69"/>
                      <a:pt x="459" y="75"/>
                    </a:cubicBezTo>
                    <a:cubicBezTo>
                      <a:pt x="430" y="106"/>
                      <a:pt x="400" y="135"/>
                      <a:pt x="370" y="165"/>
                    </a:cubicBezTo>
                    <a:cubicBezTo>
                      <a:pt x="356" y="178"/>
                      <a:pt x="341" y="178"/>
                      <a:pt x="328" y="164"/>
                    </a:cubicBezTo>
                    <a:cubicBezTo>
                      <a:pt x="321" y="158"/>
                      <a:pt x="316" y="150"/>
                      <a:pt x="311" y="141"/>
                    </a:cubicBezTo>
                    <a:cubicBezTo>
                      <a:pt x="304" y="129"/>
                      <a:pt x="297" y="115"/>
                      <a:pt x="287" y="103"/>
                    </a:cubicBezTo>
                    <a:cubicBezTo>
                      <a:pt x="287" y="108"/>
                      <a:pt x="287" y="113"/>
                      <a:pt x="287" y="118"/>
                    </a:cubicBezTo>
                    <a:cubicBezTo>
                      <a:pt x="287" y="275"/>
                      <a:pt x="287" y="433"/>
                      <a:pt x="287" y="590"/>
                    </a:cubicBezTo>
                    <a:cubicBezTo>
                      <a:pt x="287" y="614"/>
                      <a:pt x="276" y="627"/>
                      <a:pt x="256" y="628"/>
                    </a:cubicBezTo>
                    <a:cubicBezTo>
                      <a:pt x="234" y="628"/>
                      <a:pt x="222" y="614"/>
                      <a:pt x="221" y="591"/>
                    </a:cubicBezTo>
                    <a:cubicBezTo>
                      <a:pt x="218" y="548"/>
                      <a:pt x="213" y="506"/>
                      <a:pt x="210" y="464"/>
                    </a:cubicBezTo>
                    <a:cubicBezTo>
                      <a:pt x="207" y="436"/>
                      <a:pt x="205" y="407"/>
                      <a:pt x="203" y="378"/>
                    </a:cubicBezTo>
                    <a:cubicBezTo>
                      <a:pt x="202" y="370"/>
                      <a:pt x="203" y="360"/>
                      <a:pt x="192" y="360"/>
                    </a:cubicBezTo>
                    <a:cubicBezTo>
                      <a:pt x="181" y="360"/>
                      <a:pt x="182" y="370"/>
                      <a:pt x="182" y="378"/>
                    </a:cubicBezTo>
                    <a:cubicBezTo>
                      <a:pt x="178" y="431"/>
                      <a:pt x="174" y="485"/>
                      <a:pt x="170" y="538"/>
                    </a:cubicBezTo>
                    <a:cubicBezTo>
                      <a:pt x="169" y="556"/>
                      <a:pt x="167" y="573"/>
                      <a:pt x="167" y="591"/>
                    </a:cubicBezTo>
                    <a:cubicBezTo>
                      <a:pt x="166" y="611"/>
                      <a:pt x="153" y="627"/>
                      <a:pt x="135" y="628"/>
                    </a:cubicBezTo>
                    <a:cubicBezTo>
                      <a:pt x="115" y="629"/>
                      <a:pt x="99" y="616"/>
                      <a:pt x="96" y="596"/>
                    </a:cubicBezTo>
                    <a:cubicBezTo>
                      <a:pt x="96" y="591"/>
                      <a:pt x="96" y="586"/>
                      <a:pt x="96" y="581"/>
                    </a:cubicBezTo>
                    <a:cubicBezTo>
                      <a:pt x="96" y="490"/>
                      <a:pt x="96" y="400"/>
                      <a:pt x="96" y="309"/>
                    </a:cubicBezTo>
                    <a:cubicBezTo>
                      <a:pt x="96" y="303"/>
                      <a:pt x="96" y="297"/>
                      <a:pt x="96" y="291"/>
                    </a:cubicBezTo>
                    <a:cubicBezTo>
                      <a:pt x="95" y="292"/>
                      <a:pt x="93" y="292"/>
                      <a:pt x="92" y="292"/>
                    </a:cubicBezTo>
                    <a:close/>
                    <a:moveTo>
                      <a:pt x="95" y="103"/>
                    </a:moveTo>
                    <a:cubicBezTo>
                      <a:pt x="83" y="120"/>
                      <a:pt x="74" y="134"/>
                      <a:pt x="65" y="148"/>
                    </a:cubicBezTo>
                    <a:cubicBezTo>
                      <a:pt x="64" y="151"/>
                      <a:pt x="64" y="155"/>
                      <a:pt x="65" y="158"/>
                    </a:cubicBezTo>
                    <a:cubicBezTo>
                      <a:pt x="74" y="172"/>
                      <a:pt x="83" y="187"/>
                      <a:pt x="95" y="204"/>
                    </a:cubicBezTo>
                    <a:cubicBezTo>
                      <a:pt x="95" y="169"/>
                      <a:pt x="95" y="138"/>
                      <a:pt x="95" y="103"/>
                    </a:cubicBezTo>
                    <a:close/>
                  </a:path>
                </a:pathLst>
              </a:custGeom>
              <a:solidFill>
                <a:srgbClr val="AAC7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76611" y="1526715"/>
                <a:ext cx="333375" cy="333375"/>
              </a:xfrm>
              <a:custGeom>
                <a:avLst/>
                <a:gdLst>
                  <a:gd name="T0" fmla="*/ 0 w 145"/>
                  <a:gd name="T1" fmla="*/ 72 h 145"/>
                  <a:gd name="T2" fmla="*/ 72 w 145"/>
                  <a:gd name="T3" fmla="*/ 0 h 145"/>
                  <a:gd name="T4" fmla="*/ 144 w 145"/>
                  <a:gd name="T5" fmla="*/ 73 h 145"/>
                  <a:gd name="T6" fmla="*/ 72 w 145"/>
                  <a:gd name="T7" fmla="*/ 145 h 145"/>
                  <a:gd name="T8" fmla="*/ 0 w 145"/>
                  <a:gd name="T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45">
                    <a:moveTo>
                      <a:pt x="0" y="72"/>
                    </a:moveTo>
                    <a:cubicBezTo>
                      <a:pt x="0" y="32"/>
                      <a:pt x="33" y="0"/>
                      <a:pt x="72" y="0"/>
                    </a:cubicBezTo>
                    <a:cubicBezTo>
                      <a:pt x="112" y="1"/>
                      <a:pt x="145" y="34"/>
                      <a:pt x="144" y="73"/>
                    </a:cubicBezTo>
                    <a:cubicBezTo>
                      <a:pt x="144" y="112"/>
                      <a:pt x="111" y="144"/>
                      <a:pt x="72" y="145"/>
                    </a:cubicBezTo>
                    <a:cubicBezTo>
                      <a:pt x="32" y="145"/>
                      <a:pt x="0" y="113"/>
                      <a:pt x="0" y="72"/>
                    </a:cubicBezTo>
                    <a:close/>
                  </a:path>
                </a:pathLst>
              </a:custGeom>
              <a:solidFill>
                <a:srgbClr val="AAC7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1570038" y="2005013"/>
              <a:ext cx="660400" cy="111125"/>
            </a:xfrm>
            <a:custGeom>
              <a:avLst/>
              <a:gdLst>
                <a:gd name="T0" fmla="*/ 149 w 298"/>
                <a:gd name="T1" fmla="*/ 50 h 50"/>
                <a:gd name="T2" fmla="*/ 30 w 298"/>
                <a:gd name="T3" fmla="*/ 50 h 50"/>
                <a:gd name="T4" fmla="*/ 0 w 298"/>
                <a:gd name="T5" fmla="*/ 25 h 50"/>
                <a:gd name="T6" fmla="*/ 30 w 298"/>
                <a:gd name="T7" fmla="*/ 0 h 50"/>
                <a:gd name="T8" fmla="*/ 267 w 298"/>
                <a:gd name="T9" fmla="*/ 0 h 50"/>
                <a:gd name="T10" fmla="*/ 298 w 298"/>
                <a:gd name="T11" fmla="*/ 25 h 50"/>
                <a:gd name="T12" fmla="*/ 267 w 298"/>
                <a:gd name="T13" fmla="*/ 50 h 50"/>
                <a:gd name="T14" fmla="*/ 149 w 298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50">
                  <a:moveTo>
                    <a:pt x="149" y="50"/>
                  </a:moveTo>
                  <a:cubicBezTo>
                    <a:pt x="109" y="50"/>
                    <a:pt x="70" y="50"/>
                    <a:pt x="30" y="50"/>
                  </a:cubicBezTo>
                  <a:cubicBezTo>
                    <a:pt x="11" y="50"/>
                    <a:pt x="0" y="41"/>
                    <a:pt x="0" y="25"/>
                  </a:cubicBezTo>
                  <a:cubicBezTo>
                    <a:pt x="0" y="9"/>
                    <a:pt x="11" y="0"/>
                    <a:pt x="30" y="0"/>
                  </a:cubicBezTo>
                  <a:cubicBezTo>
                    <a:pt x="109" y="0"/>
                    <a:pt x="188" y="0"/>
                    <a:pt x="267" y="0"/>
                  </a:cubicBezTo>
                  <a:cubicBezTo>
                    <a:pt x="286" y="0"/>
                    <a:pt x="298" y="9"/>
                    <a:pt x="298" y="25"/>
                  </a:cubicBezTo>
                  <a:cubicBezTo>
                    <a:pt x="298" y="40"/>
                    <a:pt x="286" y="50"/>
                    <a:pt x="267" y="50"/>
                  </a:cubicBezTo>
                  <a:cubicBezTo>
                    <a:pt x="228" y="50"/>
                    <a:pt x="188" y="50"/>
                    <a:pt x="149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976" name="Freeform 14"/>
          <p:cNvSpPr>
            <a:spLocks/>
          </p:cNvSpPr>
          <p:nvPr/>
        </p:nvSpPr>
        <p:spPr bwMode="auto">
          <a:xfrm>
            <a:off x="3714750" y="4735513"/>
            <a:ext cx="1725613" cy="835025"/>
          </a:xfrm>
          <a:custGeom>
            <a:avLst/>
            <a:gdLst>
              <a:gd name="T0" fmla="*/ 600 w 1055"/>
              <a:gd name="T1" fmla="*/ 247 h 510"/>
              <a:gd name="T2" fmla="*/ 697 w 1055"/>
              <a:gd name="T3" fmla="*/ 338 h 510"/>
              <a:gd name="T4" fmla="*/ 793 w 1055"/>
              <a:gd name="T5" fmla="*/ 247 h 510"/>
              <a:gd name="T6" fmla="*/ 739 w 1055"/>
              <a:gd name="T7" fmla="*/ 133 h 510"/>
              <a:gd name="T8" fmla="*/ 783 w 1055"/>
              <a:gd name="T9" fmla="*/ 44 h 510"/>
              <a:gd name="T10" fmla="*/ 958 w 1055"/>
              <a:gd name="T11" fmla="*/ 52 h 510"/>
              <a:gd name="T12" fmla="*/ 994 w 1055"/>
              <a:gd name="T13" fmla="*/ 153 h 510"/>
              <a:gd name="T14" fmla="*/ 942 w 1055"/>
              <a:gd name="T15" fmla="*/ 246 h 510"/>
              <a:gd name="T16" fmla="*/ 992 w 1055"/>
              <a:gd name="T17" fmla="*/ 281 h 510"/>
              <a:gd name="T18" fmla="*/ 1054 w 1055"/>
              <a:gd name="T19" fmla="*/ 418 h 510"/>
              <a:gd name="T20" fmla="*/ 1054 w 1055"/>
              <a:gd name="T21" fmla="*/ 475 h 510"/>
              <a:gd name="T22" fmla="*/ 1019 w 1055"/>
              <a:gd name="T23" fmla="*/ 510 h 510"/>
              <a:gd name="T24" fmla="*/ 251 w 1055"/>
              <a:gd name="T25" fmla="*/ 510 h 510"/>
              <a:gd name="T26" fmla="*/ 35 w 1055"/>
              <a:gd name="T27" fmla="*/ 510 h 510"/>
              <a:gd name="T28" fmla="*/ 0 w 1055"/>
              <a:gd name="T29" fmla="*/ 476 h 510"/>
              <a:gd name="T30" fmla="*/ 7 w 1055"/>
              <a:gd name="T31" fmla="*/ 376 h 510"/>
              <a:gd name="T32" fmla="*/ 101 w 1055"/>
              <a:gd name="T33" fmla="*/ 255 h 510"/>
              <a:gd name="T34" fmla="*/ 115 w 1055"/>
              <a:gd name="T35" fmla="*/ 247 h 510"/>
              <a:gd name="T36" fmla="*/ 61 w 1055"/>
              <a:gd name="T37" fmla="*/ 134 h 510"/>
              <a:gd name="T38" fmla="*/ 101 w 1055"/>
              <a:gd name="T39" fmla="*/ 48 h 510"/>
              <a:gd name="T40" fmla="*/ 279 w 1055"/>
              <a:gd name="T41" fmla="*/ 51 h 510"/>
              <a:gd name="T42" fmla="*/ 316 w 1055"/>
              <a:gd name="T43" fmla="*/ 153 h 510"/>
              <a:gd name="T44" fmla="*/ 264 w 1055"/>
              <a:gd name="T45" fmla="*/ 245 h 510"/>
              <a:gd name="T46" fmla="*/ 317 w 1055"/>
              <a:gd name="T47" fmla="*/ 284 h 510"/>
              <a:gd name="T48" fmla="*/ 360 w 1055"/>
              <a:gd name="T49" fmla="*/ 335 h 510"/>
              <a:gd name="T50" fmla="*/ 455 w 1055"/>
              <a:gd name="T51" fmla="*/ 247 h 510"/>
              <a:gd name="T52" fmla="*/ 400 w 1055"/>
              <a:gd name="T53" fmla="*/ 133 h 510"/>
              <a:gd name="T54" fmla="*/ 443 w 1055"/>
              <a:gd name="T55" fmla="*/ 45 h 510"/>
              <a:gd name="T56" fmla="*/ 619 w 1055"/>
              <a:gd name="T57" fmla="*/ 52 h 510"/>
              <a:gd name="T58" fmla="*/ 654 w 1055"/>
              <a:gd name="T59" fmla="*/ 153 h 510"/>
              <a:gd name="T60" fmla="*/ 600 w 1055"/>
              <a:gd name="T61" fmla="*/ 2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55" h="510">
                <a:moveTo>
                  <a:pt x="600" y="247"/>
                </a:moveTo>
                <a:cubicBezTo>
                  <a:pt x="644" y="266"/>
                  <a:pt x="675" y="295"/>
                  <a:pt x="697" y="338"/>
                </a:cubicBezTo>
                <a:cubicBezTo>
                  <a:pt x="719" y="296"/>
                  <a:pt x="750" y="266"/>
                  <a:pt x="793" y="247"/>
                </a:cubicBezTo>
                <a:cubicBezTo>
                  <a:pt x="756" y="217"/>
                  <a:pt x="736" y="180"/>
                  <a:pt x="739" y="133"/>
                </a:cubicBezTo>
                <a:cubicBezTo>
                  <a:pt x="741" y="97"/>
                  <a:pt x="756" y="68"/>
                  <a:pt x="783" y="44"/>
                </a:cubicBezTo>
                <a:cubicBezTo>
                  <a:pt x="832" y="0"/>
                  <a:pt x="910" y="3"/>
                  <a:pt x="958" y="52"/>
                </a:cubicBezTo>
                <a:cubicBezTo>
                  <a:pt x="985" y="79"/>
                  <a:pt x="998" y="113"/>
                  <a:pt x="994" y="153"/>
                </a:cubicBezTo>
                <a:cubicBezTo>
                  <a:pt x="990" y="189"/>
                  <a:pt x="984" y="198"/>
                  <a:pt x="942" y="246"/>
                </a:cubicBezTo>
                <a:cubicBezTo>
                  <a:pt x="959" y="258"/>
                  <a:pt x="977" y="268"/>
                  <a:pt x="992" y="281"/>
                </a:cubicBezTo>
                <a:cubicBezTo>
                  <a:pt x="1033" y="317"/>
                  <a:pt x="1053" y="364"/>
                  <a:pt x="1054" y="418"/>
                </a:cubicBezTo>
                <a:cubicBezTo>
                  <a:pt x="1055" y="437"/>
                  <a:pt x="1054" y="456"/>
                  <a:pt x="1054" y="475"/>
                </a:cubicBezTo>
                <a:cubicBezTo>
                  <a:pt x="1054" y="502"/>
                  <a:pt x="1046" y="510"/>
                  <a:pt x="1019" y="510"/>
                </a:cubicBezTo>
                <a:cubicBezTo>
                  <a:pt x="763" y="510"/>
                  <a:pt x="507" y="510"/>
                  <a:pt x="251" y="510"/>
                </a:cubicBezTo>
                <a:cubicBezTo>
                  <a:pt x="179" y="510"/>
                  <a:pt x="107" y="510"/>
                  <a:pt x="35" y="510"/>
                </a:cubicBezTo>
                <a:cubicBezTo>
                  <a:pt x="10" y="510"/>
                  <a:pt x="0" y="501"/>
                  <a:pt x="0" y="476"/>
                </a:cubicBezTo>
                <a:cubicBezTo>
                  <a:pt x="1" y="443"/>
                  <a:pt x="0" y="409"/>
                  <a:pt x="7" y="376"/>
                </a:cubicBezTo>
                <a:cubicBezTo>
                  <a:pt x="17" y="321"/>
                  <a:pt x="51" y="282"/>
                  <a:pt x="101" y="255"/>
                </a:cubicBezTo>
                <a:cubicBezTo>
                  <a:pt x="105" y="253"/>
                  <a:pt x="109" y="250"/>
                  <a:pt x="115" y="247"/>
                </a:cubicBezTo>
                <a:cubicBezTo>
                  <a:pt x="78" y="218"/>
                  <a:pt x="59" y="181"/>
                  <a:pt x="61" y="134"/>
                </a:cubicBezTo>
                <a:cubicBezTo>
                  <a:pt x="62" y="101"/>
                  <a:pt x="76" y="71"/>
                  <a:pt x="101" y="48"/>
                </a:cubicBezTo>
                <a:cubicBezTo>
                  <a:pt x="153" y="0"/>
                  <a:pt x="228" y="1"/>
                  <a:pt x="279" y="51"/>
                </a:cubicBezTo>
                <a:cubicBezTo>
                  <a:pt x="307" y="79"/>
                  <a:pt x="319" y="113"/>
                  <a:pt x="316" y="153"/>
                </a:cubicBezTo>
                <a:cubicBezTo>
                  <a:pt x="312" y="192"/>
                  <a:pt x="294" y="222"/>
                  <a:pt x="264" y="245"/>
                </a:cubicBezTo>
                <a:cubicBezTo>
                  <a:pt x="282" y="258"/>
                  <a:pt x="302" y="269"/>
                  <a:pt x="317" y="284"/>
                </a:cubicBezTo>
                <a:cubicBezTo>
                  <a:pt x="333" y="299"/>
                  <a:pt x="345" y="317"/>
                  <a:pt x="360" y="335"/>
                </a:cubicBezTo>
                <a:cubicBezTo>
                  <a:pt x="380" y="296"/>
                  <a:pt x="411" y="266"/>
                  <a:pt x="455" y="247"/>
                </a:cubicBezTo>
                <a:cubicBezTo>
                  <a:pt x="417" y="218"/>
                  <a:pt x="397" y="180"/>
                  <a:pt x="400" y="133"/>
                </a:cubicBezTo>
                <a:cubicBezTo>
                  <a:pt x="402" y="98"/>
                  <a:pt x="417" y="68"/>
                  <a:pt x="443" y="45"/>
                </a:cubicBezTo>
                <a:cubicBezTo>
                  <a:pt x="497" y="0"/>
                  <a:pt x="571" y="3"/>
                  <a:pt x="619" y="52"/>
                </a:cubicBezTo>
                <a:cubicBezTo>
                  <a:pt x="646" y="80"/>
                  <a:pt x="658" y="114"/>
                  <a:pt x="654" y="153"/>
                </a:cubicBezTo>
                <a:cubicBezTo>
                  <a:pt x="651" y="192"/>
                  <a:pt x="632" y="222"/>
                  <a:pt x="600" y="24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19" name="Rectangle 39018"/>
          <p:cNvSpPr/>
          <p:nvPr/>
        </p:nvSpPr>
        <p:spPr>
          <a:xfrm>
            <a:off x="0" y="3907811"/>
            <a:ext cx="9144000" cy="215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02"/>
          <p:cNvSpPr>
            <a:spLocks/>
          </p:cNvSpPr>
          <p:nvPr/>
        </p:nvSpPr>
        <p:spPr bwMode="auto">
          <a:xfrm>
            <a:off x="2840095" y="3908272"/>
            <a:ext cx="3463811" cy="58891"/>
          </a:xfrm>
          <a:custGeom>
            <a:avLst/>
            <a:gdLst>
              <a:gd name="T0" fmla="*/ 105 w 1598"/>
              <a:gd name="T1" fmla="*/ 0 h 91"/>
              <a:gd name="T2" fmla="*/ 0 w 1598"/>
              <a:gd name="T3" fmla="*/ 91 h 91"/>
              <a:gd name="T4" fmla="*/ 1598 w 1598"/>
              <a:gd name="T5" fmla="*/ 91 h 91"/>
              <a:gd name="T6" fmla="*/ 1494 w 1598"/>
              <a:gd name="T7" fmla="*/ 0 h 91"/>
              <a:gd name="T8" fmla="*/ 105 w 1598"/>
              <a:gd name="T9" fmla="*/ 0 h 91"/>
              <a:gd name="connsiteX0" fmla="*/ 2499 w 10000"/>
              <a:gd name="connsiteY0" fmla="*/ 38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349 w 10000"/>
              <a:gd name="connsiteY3" fmla="*/ 0 h 10000"/>
              <a:gd name="connsiteX4" fmla="*/ 2499 w 10000"/>
              <a:gd name="connsiteY4" fmla="*/ 389 h 10000"/>
              <a:gd name="connsiteX0" fmla="*/ 2499 w 10000"/>
              <a:gd name="connsiteY0" fmla="*/ 0 h 9611"/>
              <a:gd name="connsiteX1" fmla="*/ 0 w 10000"/>
              <a:gd name="connsiteY1" fmla="*/ 9611 h 9611"/>
              <a:gd name="connsiteX2" fmla="*/ 10000 w 10000"/>
              <a:gd name="connsiteY2" fmla="*/ 9611 h 9611"/>
              <a:gd name="connsiteX3" fmla="*/ 7974 w 10000"/>
              <a:gd name="connsiteY3" fmla="*/ 0 h 9611"/>
              <a:gd name="connsiteX4" fmla="*/ 2499 w 10000"/>
              <a:gd name="connsiteY4" fmla="*/ 0 h 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611">
                <a:moveTo>
                  <a:pt x="2499" y="0"/>
                </a:moveTo>
                <a:lnTo>
                  <a:pt x="0" y="9611"/>
                </a:lnTo>
                <a:lnTo>
                  <a:pt x="10000" y="9611"/>
                </a:lnTo>
                <a:lnTo>
                  <a:pt x="7974" y="0"/>
                </a:lnTo>
                <a:lnTo>
                  <a:pt x="24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ctangle 99"/>
          <p:cNvSpPr>
            <a:spLocks noChangeArrowheads="1"/>
          </p:cNvSpPr>
          <p:nvPr/>
        </p:nvSpPr>
        <p:spPr bwMode="auto">
          <a:xfrm>
            <a:off x="2840095" y="3965267"/>
            <a:ext cx="3463811" cy="6289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altLang="en-US" sz="2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Next…training and </a:t>
            </a:r>
            <a:br>
              <a:rPr lang="en-US" altLang="en-US" sz="2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20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coaching come into play</a:t>
            </a:r>
          </a:p>
        </p:txBody>
      </p:sp>
      <p:sp>
        <p:nvSpPr>
          <p:cNvPr id="70" name="Rectangle 97"/>
          <p:cNvSpPr>
            <a:spLocks noChangeArrowheads="1"/>
          </p:cNvSpPr>
          <p:nvPr/>
        </p:nvSpPr>
        <p:spPr bwMode="auto">
          <a:xfrm>
            <a:off x="1871663" y="5634569"/>
            <a:ext cx="5400675" cy="61087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Takes time before the problems become apparent—</a:t>
            </a:r>
            <a:b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time is expensive</a:t>
            </a:r>
          </a:p>
        </p:txBody>
      </p:sp>
      <p:sp>
        <p:nvSpPr>
          <p:cNvPr id="71" name="Freeform 105"/>
          <p:cNvSpPr>
            <a:spLocks/>
          </p:cNvSpPr>
          <p:nvPr/>
        </p:nvSpPr>
        <p:spPr bwMode="auto">
          <a:xfrm>
            <a:off x="1871663" y="5578455"/>
            <a:ext cx="5400675" cy="56114"/>
          </a:xfrm>
          <a:custGeom>
            <a:avLst/>
            <a:gdLst>
              <a:gd name="T0" fmla="*/ 104 w 2013"/>
              <a:gd name="T1" fmla="*/ 0 h 89"/>
              <a:gd name="T2" fmla="*/ 0 w 2013"/>
              <a:gd name="T3" fmla="*/ 89 h 89"/>
              <a:gd name="T4" fmla="*/ 2013 w 2013"/>
              <a:gd name="T5" fmla="*/ 89 h 89"/>
              <a:gd name="T6" fmla="*/ 1908 w 2013"/>
              <a:gd name="T7" fmla="*/ 0 h 89"/>
              <a:gd name="T8" fmla="*/ 104 w 2013"/>
              <a:gd name="T9" fmla="*/ 0 h 89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478 w 10000"/>
              <a:gd name="connsiteY3" fmla="*/ 443 h 10443"/>
              <a:gd name="connsiteX4" fmla="*/ 852 w 10000"/>
              <a:gd name="connsiteY4" fmla="*/ 0 h 10443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152 w 10000"/>
              <a:gd name="connsiteY3" fmla="*/ 1329 h 10443"/>
              <a:gd name="connsiteX4" fmla="*/ 852 w 10000"/>
              <a:gd name="connsiteY4" fmla="*/ 0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443">
                <a:moveTo>
                  <a:pt x="852" y="0"/>
                </a:moveTo>
                <a:lnTo>
                  <a:pt x="0" y="10443"/>
                </a:lnTo>
                <a:lnTo>
                  <a:pt x="10000" y="10443"/>
                </a:lnTo>
                <a:cubicBezTo>
                  <a:pt x="9717" y="7405"/>
                  <a:pt x="9435" y="4367"/>
                  <a:pt x="9152" y="1329"/>
                </a:cubicBezTo>
                <a:lnTo>
                  <a:pt x="85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71900" y="990600"/>
            <a:ext cx="1610619" cy="291746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63040" rtlCol="0" anchor="ctr"/>
          <a:lstStyle/>
          <a:p>
            <a:pPr algn="ctr"/>
            <a:r>
              <a:rPr lang="en-US" sz="8800" dirty="0">
                <a:gradFill>
                  <a:gsLst>
                    <a:gs pos="85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240" y="916543"/>
            <a:ext cx="3695759" cy="299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3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009" name="Group 39008"/>
          <p:cNvGrpSpPr/>
          <p:nvPr/>
        </p:nvGrpSpPr>
        <p:grpSpPr>
          <a:xfrm flipH="1">
            <a:off x="3903820" y="2329052"/>
            <a:ext cx="296243" cy="434371"/>
            <a:chOff x="5980270" y="2495025"/>
            <a:chExt cx="296243" cy="434371"/>
          </a:xfrm>
        </p:grpSpPr>
        <p:sp>
          <p:nvSpPr>
            <p:cNvPr id="38926" name="Freeform 112"/>
            <p:cNvSpPr>
              <a:spLocks/>
            </p:cNvSpPr>
            <p:nvPr/>
          </p:nvSpPr>
          <p:spPr bwMode="auto">
            <a:xfrm>
              <a:off x="6220173" y="2495025"/>
              <a:ext cx="56340" cy="434371"/>
            </a:xfrm>
            <a:custGeom>
              <a:avLst/>
              <a:gdLst>
                <a:gd name="T0" fmla="*/ 7 w 15"/>
                <a:gd name="T1" fmla="*/ 116 h 116"/>
                <a:gd name="T2" fmla="*/ 7 w 15"/>
                <a:gd name="T3" fmla="*/ 116 h 116"/>
                <a:gd name="T4" fmla="*/ 15 w 15"/>
                <a:gd name="T5" fmla="*/ 109 h 116"/>
                <a:gd name="T6" fmla="*/ 15 w 15"/>
                <a:gd name="T7" fmla="*/ 8 h 116"/>
                <a:gd name="T8" fmla="*/ 7 w 15"/>
                <a:gd name="T9" fmla="*/ 0 h 116"/>
                <a:gd name="T10" fmla="*/ 7 w 15"/>
                <a:gd name="T11" fmla="*/ 0 h 116"/>
                <a:gd name="T12" fmla="*/ 0 w 15"/>
                <a:gd name="T13" fmla="*/ 8 h 116"/>
                <a:gd name="T14" fmla="*/ 0 w 15"/>
                <a:gd name="T15" fmla="*/ 109 h 116"/>
                <a:gd name="T16" fmla="*/ 7 w 15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6">
                  <a:moveTo>
                    <a:pt x="7" y="116"/>
                  </a:move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5" y="113"/>
                    <a:pt x="15" y="10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3" y="116"/>
                    <a:pt x="7" y="1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Freeform 113"/>
            <p:cNvSpPr>
              <a:spLocks/>
            </p:cNvSpPr>
            <p:nvPr/>
          </p:nvSpPr>
          <p:spPr bwMode="auto">
            <a:xfrm>
              <a:off x="6240164" y="2745833"/>
              <a:ext cx="18174" cy="94507"/>
            </a:xfrm>
            <a:custGeom>
              <a:avLst/>
              <a:gdLst>
                <a:gd name="T0" fmla="*/ 2 w 5"/>
                <a:gd name="T1" fmla="*/ 25 h 25"/>
                <a:gd name="T2" fmla="*/ 3 w 5"/>
                <a:gd name="T3" fmla="*/ 25 h 25"/>
                <a:gd name="T4" fmla="*/ 5 w 5"/>
                <a:gd name="T5" fmla="*/ 23 h 25"/>
                <a:gd name="T6" fmla="*/ 5 w 5"/>
                <a:gd name="T7" fmla="*/ 3 h 25"/>
                <a:gd name="T8" fmla="*/ 3 w 5"/>
                <a:gd name="T9" fmla="*/ 0 h 25"/>
                <a:gd name="T10" fmla="*/ 2 w 5"/>
                <a:gd name="T11" fmla="*/ 0 h 25"/>
                <a:gd name="T12" fmla="*/ 0 w 5"/>
                <a:gd name="T13" fmla="*/ 3 h 25"/>
                <a:gd name="T14" fmla="*/ 0 w 5"/>
                <a:gd name="T15" fmla="*/ 23 h 25"/>
                <a:gd name="T16" fmla="*/ 2 w 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5">
                  <a:moveTo>
                    <a:pt x="2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3" name="Freeform 114"/>
            <p:cNvSpPr>
              <a:spLocks/>
            </p:cNvSpPr>
            <p:nvPr/>
          </p:nvSpPr>
          <p:spPr bwMode="auto">
            <a:xfrm>
              <a:off x="5980270" y="2569541"/>
              <a:ext cx="267164" cy="49072"/>
            </a:xfrm>
            <a:custGeom>
              <a:avLst/>
              <a:gdLst>
                <a:gd name="T0" fmla="*/ 71 w 71"/>
                <a:gd name="T1" fmla="*/ 8 h 13"/>
                <a:gd name="T2" fmla="*/ 71 w 71"/>
                <a:gd name="T3" fmla="*/ 6 h 13"/>
                <a:gd name="T4" fmla="*/ 66 w 71"/>
                <a:gd name="T5" fmla="*/ 0 h 13"/>
                <a:gd name="T6" fmla="*/ 6 w 71"/>
                <a:gd name="T7" fmla="*/ 0 h 13"/>
                <a:gd name="T8" fmla="*/ 0 w 71"/>
                <a:gd name="T9" fmla="*/ 6 h 13"/>
                <a:gd name="T10" fmla="*/ 0 w 71"/>
                <a:gd name="T11" fmla="*/ 8 h 13"/>
                <a:gd name="T12" fmla="*/ 6 w 71"/>
                <a:gd name="T13" fmla="*/ 13 h 13"/>
                <a:gd name="T14" fmla="*/ 66 w 71"/>
                <a:gd name="T15" fmla="*/ 13 h 13"/>
                <a:gd name="T16" fmla="*/ 71 w 71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">
                  <a:moveTo>
                    <a:pt x="71" y="8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9" y="0"/>
                    <a:pt x="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13"/>
                    <a:pt x="71" y="11"/>
                    <a:pt x="71" y="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25086" y="767511"/>
            <a:ext cx="1317649" cy="3376818"/>
            <a:chOff x="5296511" y="767511"/>
            <a:chExt cx="1317649" cy="3376818"/>
          </a:xfrm>
        </p:grpSpPr>
        <p:grpSp>
          <p:nvGrpSpPr>
            <p:cNvPr id="29" name="Group 28"/>
            <p:cNvGrpSpPr/>
            <p:nvPr/>
          </p:nvGrpSpPr>
          <p:grpSpPr>
            <a:xfrm>
              <a:off x="5296511" y="767511"/>
              <a:ext cx="1317649" cy="3376818"/>
              <a:chOff x="5067911" y="906576"/>
              <a:chExt cx="1317649" cy="3376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10"/>
              <p:cNvSpPr>
                <a:spLocks/>
              </p:cNvSpPr>
              <p:nvPr/>
            </p:nvSpPr>
            <p:spPr bwMode="auto">
              <a:xfrm>
                <a:off x="5067911" y="906576"/>
                <a:ext cx="1243134" cy="3376818"/>
              </a:xfrm>
              <a:custGeom>
                <a:avLst/>
                <a:gdLst>
                  <a:gd name="T0" fmla="*/ 0 w 684"/>
                  <a:gd name="T1" fmla="*/ 1728 h 1858"/>
                  <a:gd name="T2" fmla="*/ 684 w 684"/>
                  <a:gd name="T3" fmla="*/ 1858 h 1858"/>
                  <a:gd name="T4" fmla="*/ 684 w 684"/>
                  <a:gd name="T5" fmla="*/ 0 h 1858"/>
                  <a:gd name="T6" fmla="*/ 0 w 684"/>
                  <a:gd name="T7" fmla="*/ 148 h 1858"/>
                  <a:gd name="T8" fmla="*/ 0 w 684"/>
                  <a:gd name="T9" fmla="*/ 172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858">
                    <a:moveTo>
                      <a:pt x="0" y="1728"/>
                    </a:moveTo>
                    <a:lnTo>
                      <a:pt x="684" y="1858"/>
                    </a:lnTo>
                    <a:lnTo>
                      <a:pt x="684" y="0"/>
                    </a:lnTo>
                    <a:lnTo>
                      <a:pt x="0" y="148"/>
                    </a:lnTo>
                    <a:lnTo>
                      <a:pt x="0" y="17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11"/>
              <p:cNvSpPr>
                <a:spLocks/>
              </p:cNvSpPr>
              <p:nvPr/>
            </p:nvSpPr>
            <p:spPr bwMode="auto">
              <a:xfrm>
                <a:off x="6311045" y="906576"/>
                <a:ext cx="74515" cy="3376818"/>
              </a:xfrm>
              <a:custGeom>
                <a:avLst/>
                <a:gdLst>
                  <a:gd name="T0" fmla="*/ 41 w 41"/>
                  <a:gd name="T1" fmla="*/ 1846 h 1858"/>
                  <a:gd name="T2" fmla="*/ 0 w 41"/>
                  <a:gd name="T3" fmla="*/ 1858 h 1858"/>
                  <a:gd name="T4" fmla="*/ 0 w 41"/>
                  <a:gd name="T5" fmla="*/ 0 h 1858"/>
                  <a:gd name="T6" fmla="*/ 41 w 41"/>
                  <a:gd name="T7" fmla="*/ 14 h 1858"/>
                  <a:gd name="T8" fmla="*/ 41 w 41"/>
                  <a:gd name="T9" fmla="*/ 1846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858">
                    <a:moveTo>
                      <a:pt x="41" y="1846"/>
                    </a:moveTo>
                    <a:lnTo>
                      <a:pt x="0" y="1858"/>
                    </a:lnTo>
                    <a:lnTo>
                      <a:pt x="0" y="0"/>
                    </a:lnTo>
                    <a:lnTo>
                      <a:pt x="41" y="14"/>
                    </a:lnTo>
                    <a:lnTo>
                      <a:pt x="41" y="184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08870" y="2355960"/>
              <a:ext cx="390751" cy="434371"/>
              <a:chOff x="5980270" y="2495025"/>
              <a:chExt cx="390751" cy="434371"/>
            </a:xfrm>
          </p:grpSpPr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6220173" y="2495025"/>
                <a:ext cx="56340" cy="434371"/>
              </a:xfrm>
              <a:custGeom>
                <a:avLst/>
                <a:gdLst>
                  <a:gd name="T0" fmla="*/ 7 w 15"/>
                  <a:gd name="T1" fmla="*/ 116 h 116"/>
                  <a:gd name="T2" fmla="*/ 7 w 15"/>
                  <a:gd name="T3" fmla="*/ 116 h 116"/>
                  <a:gd name="T4" fmla="*/ 15 w 15"/>
                  <a:gd name="T5" fmla="*/ 109 h 116"/>
                  <a:gd name="T6" fmla="*/ 15 w 15"/>
                  <a:gd name="T7" fmla="*/ 8 h 116"/>
                  <a:gd name="T8" fmla="*/ 7 w 15"/>
                  <a:gd name="T9" fmla="*/ 0 h 116"/>
                  <a:gd name="T10" fmla="*/ 7 w 15"/>
                  <a:gd name="T11" fmla="*/ 0 h 116"/>
                  <a:gd name="T12" fmla="*/ 0 w 15"/>
                  <a:gd name="T13" fmla="*/ 8 h 116"/>
                  <a:gd name="T14" fmla="*/ 0 w 15"/>
                  <a:gd name="T15" fmla="*/ 109 h 116"/>
                  <a:gd name="T16" fmla="*/ 7 w 15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6">
                    <a:moveTo>
                      <a:pt x="7" y="116"/>
                    </a:move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6"/>
                      <a:pt x="15" y="113"/>
                      <a:pt x="15" y="10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3"/>
                      <a:pt x="3" y="116"/>
                      <a:pt x="7" y="1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6240164" y="2745833"/>
                <a:ext cx="18174" cy="94507"/>
              </a:xfrm>
              <a:custGeom>
                <a:avLst/>
                <a:gdLst>
                  <a:gd name="T0" fmla="*/ 2 w 5"/>
                  <a:gd name="T1" fmla="*/ 25 h 25"/>
                  <a:gd name="T2" fmla="*/ 3 w 5"/>
                  <a:gd name="T3" fmla="*/ 25 h 25"/>
                  <a:gd name="T4" fmla="*/ 5 w 5"/>
                  <a:gd name="T5" fmla="*/ 23 h 25"/>
                  <a:gd name="T6" fmla="*/ 5 w 5"/>
                  <a:gd name="T7" fmla="*/ 3 h 25"/>
                  <a:gd name="T8" fmla="*/ 3 w 5"/>
                  <a:gd name="T9" fmla="*/ 0 h 25"/>
                  <a:gd name="T10" fmla="*/ 2 w 5"/>
                  <a:gd name="T11" fmla="*/ 0 h 25"/>
                  <a:gd name="T12" fmla="*/ 0 w 5"/>
                  <a:gd name="T13" fmla="*/ 3 h 25"/>
                  <a:gd name="T14" fmla="*/ 0 w 5"/>
                  <a:gd name="T15" fmla="*/ 23 h 25"/>
                  <a:gd name="T16" fmla="*/ 2 w 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5">
                    <a:moveTo>
                      <a:pt x="2" y="2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5" y="24"/>
                      <a:pt x="5" y="2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5980270" y="2569541"/>
                <a:ext cx="267164" cy="49072"/>
              </a:xfrm>
              <a:custGeom>
                <a:avLst/>
                <a:gdLst>
                  <a:gd name="T0" fmla="*/ 71 w 71"/>
                  <a:gd name="T1" fmla="*/ 8 h 13"/>
                  <a:gd name="T2" fmla="*/ 71 w 71"/>
                  <a:gd name="T3" fmla="*/ 6 h 13"/>
                  <a:gd name="T4" fmla="*/ 66 w 71"/>
                  <a:gd name="T5" fmla="*/ 0 h 13"/>
                  <a:gd name="T6" fmla="*/ 6 w 71"/>
                  <a:gd name="T7" fmla="*/ 0 h 13"/>
                  <a:gd name="T8" fmla="*/ 0 w 71"/>
                  <a:gd name="T9" fmla="*/ 6 h 13"/>
                  <a:gd name="T10" fmla="*/ 0 w 71"/>
                  <a:gd name="T11" fmla="*/ 8 h 13"/>
                  <a:gd name="T12" fmla="*/ 6 w 71"/>
                  <a:gd name="T13" fmla="*/ 13 h 13"/>
                  <a:gd name="T14" fmla="*/ 66 w 71"/>
                  <a:gd name="T15" fmla="*/ 13 h 13"/>
                  <a:gd name="T16" fmla="*/ 71 w 71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3">
                    <a:moveTo>
                      <a:pt x="71" y="8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3"/>
                      <a:pt x="69" y="0"/>
                      <a:pt x="6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9" y="13"/>
                      <a:pt x="71" y="11"/>
                      <a:pt x="71" y="8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6325585" y="2625882"/>
                <a:ext cx="45436" cy="176293"/>
              </a:xfrm>
              <a:custGeom>
                <a:avLst/>
                <a:gdLst>
                  <a:gd name="T0" fmla="*/ 6 w 12"/>
                  <a:gd name="T1" fmla="*/ 47 h 47"/>
                  <a:gd name="T2" fmla="*/ 6 w 12"/>
                  <a:gd name="T3" fmla="*/ 47 h 47"/>
                  <a:gd name="T4" fmla="*/ 12 w 12"/>
                  <a:gd name="T5" fmla="*/ 41 h 47"/>
                  <a:gd name="T6" fmla="*/ 12 w 12"/>
                  <a:gd name="T7" fmla="*/ 5 h 47"/>
                  <a:gd name="T8" fmla="*/ 6 w 12"/>
                  <a:gd name="T9" fmla="*/ 0 h 47"/>
                  <a:gd name="T10" fmla="*/ 6 w 12"/>
                  <a:gd name="T11" fmla="*/ 0 h 47"/>
                  <a:gd name="T12" fmla="*/ 0 w 12"/>
                  <a:gd name="T13" fmla="*/ 5 h 47"/>
                  <a:gd name="T14" fmla="*/ 0 w 12"/>
                  <a:gd name="T15" fmla="*/ 41 h 47"/>
                  <a:gd name="T16" fmla="*/ 6 w 12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7">
                    <a:moveTo>
                      <a:pt x="6" y="47"/>
                    </a:moveTo>
                    <a:cubicBezTo>
                      <a:pt x="6" y="47"/>
                      <a:pt x="6" y="47"/>
                      <a:pt x="6" y="47"/>
                    </a:cubicBezTo>
                    <a:cubicBezTo>
                      <a:pt x="9" y="47"/>
                      <a:pt x="12" y="45"/>
                      <a:pt x="12" y="4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3" y="47"/>
                      <a:pt x="6" y="47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Door 2</a:t>
            </a:r>
            <a:br>
              <a:rPr lang="en-US" altLang="en-US" dirty="0"/>
            </a:br>
            <a:r>
              <a:rPr lang="en-US" altLang="en-US" sz="2400" dirty="0"/>
              <a:t>After They Are Hired</a:t>
            </a:r>
            <a:endParaRPr lang="en-US" sz="2400" dirty="0"/>
          </a:p>
        </p:txBody>
      </p:sp>
      <p:sp>
        <p:nvSpPr>
          <p:cNvPr id="39007" name="Freeform 103"/>
          <p:cNvSpPr>
            <a:spLocks/>
          </p:cNvSpPr>
          <p:nvPr/>
        </p:nvSpPr>
        <p:spPr bwMode="auto">
          <a:xfrm>
            <a:off x="0" y="6215739"/>
            <a:ext cx="9144000" cy="225539"/>
          </a:xfrm>
          <a:custGeom>
            <a:avLst/>
            <a:gdLst>
              <a:gd name="T0" fmla="*/ 3435 w 4092"/>
              <a:gd name="T1" fmla="*/ 0 h 300"/>
              <a:gd name="T2" fmla="*/ 2054 w 4092"/>
              <a:gd name="T3" fmla="*/ 0 h 300"/>
              <a:gd name="T4" fmla="*/ 674 w 4092"/>
              <a:gd name="T5" fmla="*/ 0 h 300"/>
              <a:gd name="T6" fmla="*/ 0 w 4092"/>
              <a:gd name="T7" fmla="*/ 300 h 300"/>
              <a:gd name="T8" fmla="*/ 2054 w 4092"/>
              <a:gd name="T9" fmla="*/ 300 h 300"/>
              <a:gd name="T10" fmla="*/ 4092 w 4092"/>
              <a:gd name="T11" fmla="*/ 300 h 300"/>
              <a:gd name="T12" fmla="*/ 3435 w 4092"/>
              <a:gd name="T1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2" h="300">
                <a:moveTo>
                  <a:pt x="3435" y="0"/>
                </a:moveTo>
                <a:lnTo>
                  <a:pt x="2054" y="0"/>
                </a:lnTo>
                <a:lnTo>
                  <a:pt x="674" y="0"/>
                </a:lnTo>
                <a:lnTo>
                  <a:pt x="0" y="300"/>
                </a:lnTo>
                <a:lnTo>
                  <a:pt x="2054" y="300"/>
                </a:lnTo>
                <a:lnTo>
                  <a:pt x="4092" y="300"/>
                </a:lnTo>
                <a:lnTo>
                  <a:pt x="34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t="5177" r="24156" b="56769"/>
          <a:stretch/>
        </p:blipFill>
        <p:spPr>
          <a:xfrm flipH="1">
            <a:off x="5514955" y="1176703"/>
            <a:ext cx="828695" cy="994076"/>
          </a:xfrm>
          <a:prstGeom prst="rect">
            <a:avLst/>
          </a:prstGeom>
        </p:spPr>
      </p:pic>
      <p:sp>
        <p:nvSpPr>
          <p:cNvPr id="73" name="Freeform 104"/>
          <p:cNvSpPr>
            <a:spLocks/>
          </p:cNvSpPr>
          <p:nvPr/>
        </p:nvSpPr>
        <p:spPr bwMode="auto">
          <a:xfrm>
            <a:off x="2327697" y="4581601"/>
            <a:ext cx="4488607" cy="53734"/>
          </a:xfrm>
          <a:custGeom>
            <a:avLst/>
            <a:gdLst>
              <a:gd name="T0" fmla="*/ 103 w 1804"/>
              <a:gd name="T1" fmla="*/ 0 h 91"/>
              <a:gd name="T2" fmla="*/ 0 w 1804"/>
              <a:gd name="T3" fmla="*/ 91 h 91"/>
              <a:gd name="T4" fmla="*/ 1804 w 1804"/>
              <a:gd name="T5" fmla="*/ 91 h 91"/>
              <a:gd name="T6" fmla="*/ 1701 w 1804"/>
              <a:gd name="T7" fmla="*/ 0 h 91"/>
              <a:gd name="T8" fmla="*/ 103 w 1804"/>
              <a:gd name="T9" fmla="*/ 0 h 91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429 w 10000"/>
              <a:gd name="connsiteY3" fmla="*/ 0 h 10000"/>
              <a:gd name="connsiteX4" fmla="*/ 1165 w 10000"/>
              <a:gd name="connsiteY4" fmla="*/ 0 h 10000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8856 w 10000"/>
              <a:gd name="connsiteY3" fmla="*/ 0 h 10000"/>
              <a:gd name="connsiteX4" fmla="*/ 1165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65" y="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810" y="6667"/>
                  <a:pt x="9046" y="3333"/>
                  <a:pt x="8856" y="0"/>
                </a:cubicBezTo>
                <a:lnTo>
                  <a:pt x="11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327697" y="4635334"/>
            <a:ext cx="4488608" cy="955841"/>
            <a:chOff x="2327697" y="4635334"/>
            <a:chExt cx="4488608" cy="955841"/>
          </a:xfrm>
        </p:grpSpPr>
        <p:sp>
          <p:nvSpPr>
            <p:cNvPr id="72" name="Rectangle 98"/>
            <p:cNvSpPr>
              <a:spLocks noChangeArrowheads="1"/>
            </p:cNvSpPr>
            <p:nvPr/>
          </p:nvSpPr>
          <p:spPr bwMode="auto">
            <a:xfrm>
              <a:off x="2327697" y="4635334"/>
              <a:ext cx="4488607" cy="9558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1920240" bIns="45720" numCol="1" anchor="ctr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altLang="en-US" sz="140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Not performing at an experienced level for </a:t>
              </a:r>
              <a:br>
                <a:rPr lang="en-US" altLang="en-US" sz="140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140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the job costs in terms of: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81501" y="4650339"/>
              <a:ext cx="2434804" cy="922254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Opportunities missed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Resources invested</a:t>
              </a:r>
            </a:p>
            <a:p>
              <a:pPr marL="171450" lvl="1" indent="-171450">
                <a:lnSpc>
                  <a:spcPct val="90000"/>
                </a:lnSpc>
                <a:spcAft>
                  <a:spcPts val="5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The effect on others who </a:t>
              </a:r>
              <a:b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must compensate during </a:t>
              </a:r>
              <a:b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</a:br>
              <a:r>
                <a:rPr lang="en-US" altLang="en-US" sz="1050" dirty="0" err="1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thetraining</a:t>
              </a:r>
              <a:r>
                <a:rPr lang="en-US" altLang="en-US" sz="1050" dirty="0">
                  <a:gradFill>
                    <a:gsLst>
                      <a:gs pos="85000">
                        <a:schemeClr val="bg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cs typeface="Helvetica" panose="020B0604020202020204" pitchFamily="34" charset="0"/>
                </a:rPr>
                <a:t> period</a:t>
              </a:r>
            </a:p>
          </p:txBody>
        </p:sp>
      </p:grp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430213" y="1511300"/>
            <a:ext cx="22717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8099" y="1309275"/>
            <a:ext cx="3668079" cy="259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xit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94444E-6 4.44444E-6 L 1.94444E-6 -0.3553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77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11111E-6 L 0.00156 -0.2416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8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6" grpId="0" animBg="1"/>
      <p:bldP spid="38976" grpId="1" animBg="1"/>
      <p:bldP spid="75" grpId="0" animBg="1"/>
      <p:bldP spid="74" grpId="0" animBg="1"/>
      <p:bldP spid="70" grpId="0" animBg="1"/>
      <p:bldP spid="71" grpId="0" animBg="1"/>
      <p:bldP spid="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7" name="Rectangle 39016"/>
          <p:cNvSpPr/>
          <p:nvPr/>
        </p:nvSpPr>
        <p:spPr>
          <a:xfrm>
            <a:off x="3771900" y="970025"/>
            <a:ext cx="1650602" cy="2937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229713" y="3530698"/>
            <a:ext cx="2778517" cy="2778517"/>
            <a:chOff x="3229713" y="1217266"/>
            <a:chExt cx="2778517" cy="2778517"/>
          </a:xfrm>
        </p:grpSpPr>
        <p:pic>
          <p:nvPicPr>
            <p:cNvPr id="12" name="Graphic 11" descr="Ma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29713" y="1217266"/>
              <a:ext cx="2778517" cy="2778517"/>
            </a:xfrm>
            <a:prstGeom prst="rect">
              <a:avLst/>
            </a:prstGeom>
          </p:spPr>
        </p:pic>
        <p:sp>
          <p:nvSpPr>
            <p:cNvPr id="14" name="Multiplication Sign 13"/>
            <p:cNvSpPr/>
            <p:nvPr/>
          </p:nvSpPr>
          <p:spPr>
            <a:xfrm>
              <a:off x="4268886" y="1799239"/>
              <a:ext cx="700170" cy="700170"/>
            </a:xfrm>
            <a:prstGeom prst="mathMultiply">
              <a:avLst>
                <a:gd name="adj1" fmla="val 1699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19" name="Rectangle 39018"/>
          <p:cNvSpPr/>
          <p:nvPr/>
        </p:nvSpPr>
        <p:spPr>
          <a:xfrm>
            <a:off x="0" y="3907811"/>
            <a:ext cx="9144000" cy="215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02"/>
          <p:cNvSpPr>
            <a:spLocks/>
          </p:cNvSpPr>
          <p:nvPr/>
        </p:nvSpPr>
        <p:spPr bwMode="auto">
          <a:xfrm>
            <a:off x="2840095" y="3908272"/>
            <a:ext cx="3463811" cy="58891"/>
          </a:xfrm>
          <a:custGeom>
            <a:avLst/>
            <a:gdLst>
              <a:gd name="T0" fmla="*/ 105 w 1598"/>
              <a:gd name="T1" fmla="*/ 0 h 91"/>
              <a:gd name="T2" fmla="*/ 0 w 1598"/>
              <a:gd name="T3" fmla="*/ 91 h 91"/>
              <a:gd name="T4" fmla="*/ 1598 w 1598"/>
              <a:gd name="T5" fmla="*/ 91 h 91"/>
              <a:gd name="T6" fmla="*/ 1494 w 1598"/>
              <a:gd name="T7" fmla="*/ 0 h 91"/>
              <a:gd name="T8" fmla="*/ 105 w 1598"/>
              <a:gd name="T9" fmla="*/ 0 h 91"/>
              <a:gd name="connsiteX0" fmla="*/ 2499 w 10000"/>
              <a:gd name="connsiteY0" fmla="*/ 389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349 w 10000"/>
              <a:gd name="connsiteY3" fmla="*/ 0 h 10000"/>
              <a:gd name="connsiteX4" fmla="*/ 2499 w 10000"/>
              <a:gd name="connsiteY4" fmla="*/ 389 h 10000"/>
              <a:gd name="connsiteX0" fmla="*/ 2499 w 10000"/>
              <a:gd name="connsiteY0" fmla="*/ 0 h 9611"/>
              <a:gd name="connsiteX1" fmla="*/ 0 w 10000"/>
              <a:gd name="connsiteY1" fmla="*/ 9611 h 9611"/>
              <a:gd name="connsiteX2" fmla="*/ 10000 w 10000"/>
              <a:gd name="connsiteY2" fmla="*/ 9611 h 9611"/>
              <a:gd name="connsiteX3" fmla="*/ 7974 w 10000"/>
              <a:gd name="connsiteY3" fmla="*/ 0 h 9611"/>
              <a:gd name="connsiteX4" fmla="*/ 2499 w 10000"/>
              <a:gd name="connsiteY4" fmla="*/ 0 h 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611">
                <a:moveTo>
                  <a:pt x="2499" y="0"/>
                </a:moveTo>
                <a:lnTo>
                  <a:pt x="0" y="9611"/>
                </a:lnTo>
                <a:lnTo>
                  <a:pt x="10000" y="9611"/>
                </a:lnTo>
                <a:lnTo>
                  <a:pt x="7974" y="0"/>
                </a:lnTo>
                <a:lnTo>
                  <a:pt x="24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Rectangle 99"/>
          <p:cNvSpPr>
            <a:spLocks noChangeArrowheads="1"/>
          </p:cNvSpPr>
          <p:nvPr/>
        </p:nvSpPr>
        <p:spPr bwMode="auto">
          <a:xfrm>
            <a:off x="2840095" y="3965267"/>
            <a:ext cx="3463811" cy="663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“It is difficult and expensive to train your way out of a bad hiring decision.”</a:t>
            </a:r>
          </a:p>
        </p:txBody>
      </p:sp>
      <p:sp>
        <p:nvSpPr>
          <p:cNvPr id="70" name="Rectangle 97"/>
          <p:cNvSpPr>
            <a:spLocks noChangeArrowheads="1"/>
          </p:cNvSpPr>
          <p:nvPr/>
        </p:nvSpPr>
        <p:spPr bwMode="auto">
          <a:xfrm>
            <a:off x="1871663" y="5388867"/>
            <a:ext cx="5400675" cy="8565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When an employee doesn’t work out, you either redeploy </a:t>
            </a:r>
            <a:b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</a:br>
            <a: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the marginal employees to another department and hope </a:t>
            </a:r>
            <a:b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</a:br>
            <a:r>
              <a:rPr lang="en-US" altLang="en-US" sz="15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for better results, or exit the employee from the company</a:t>
            </a:r>
          </a:p>
        </p:txBody>
      </p:sp>
      <p:sp>
        <p:nvSpPr>
          <p:cNvPr id="71" name="Freeform 105"/>
          <p:cNvSpPr>
            <a:spLocks/>
          </p:cNvSpPr>
          <p:nvPr/>
        </p:nvSpPr>
        <p:spPr bwMode="auto">
          <a:xfrm>
            <a:off x="1871663" y="5349855"/>
            <a:ext cx="5400675" cy="56114"/>
          </a:xfrm>
          <a:custGeom>
            <a:avLst/>
            <a:gdLst>
              <a:gd name="T0" fmla="*/ 104 w 2013"/>
              <a:gd name="T1" fmla="*/ 0 h 89"/>
              <a:gd name="T2" fmla="*/ 0 w 2013"/>
              <a:gd name="T3" fmla="*/ 89 h 89"/>
              <a:gd name="T4" fmla="*/ 2013 w 2013"/>
              <a:gd name="T5" fmla="*/ 89 h 89"/>
              <a:gd name="T6" fmla="*/ 1908 w 2013"/>
              <a:gd name="T7" fmla="*/ 0 h 89"/>
              <a:gd name="T8" fmla="*/ 104 w 2013"/>
              <a:gd name="T9" fmla="*/ 0 h 89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478 w 10000"/>
              <a:gd name="connsiteY3" fmla="*/ 443 h 10443"/>
              <a:gd name="connsiteX4" fmla="*/ 852 w 10000"/>
              <a:gd name="connsiteY4" fmla="*/ 0 h 10443"/>
              <a:gd name="connsiteX0" fmla="*/ 852 w 10000"/>
              <a:gd name="connsiteY0" fmla="*/ 0 h 10443"/>
              <a:gd name="connsiteX1" fmla="*/ 0 w 10000"/>
              <a:gd name="connsiteY1" fmla="*/ 10443 h 10443"/>
              <a:gd name="connsiteX2" fmla="*/ 10000 w 10000"/>
              <a:gd name="connsiteY2" fmla="*/ 10443 h 10443"/>
              <a:gd name="connsiteX3" fmla="*/ 9152 w 10000"/>
              <a:gd name="connsiteY3" fmla="*/ 1329 h 10443"/>
              <a:gd name="connsiteX4" fmla="*/ 852 w 10000"/>
              <a:gd name="connsiteY4" fmla="*/ 0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443">
                <a:moveTo>
                  <a:pt x="852" y="0"/>
                </a:moveTo>
                <a:lnTo>
                  <a:pt x="0" y="10443"/>
                </a:lnTo>
                <a:lnTo>
                  <a:pt x="10000" y="10443"/>
                </a:lnTo>
                <a:cubicBezTo>
                  <a:pt x="9717" y="7405"/>
                  <a:pt x="9435" y="4367"/>
                  <a:pt x="9152" y="1329"/>
                </a:cubicBezTo>
                <a:lnTo>
                  <a:pt x="85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71900" y="990600"/>
            <a:ext cx="1610619" cy="29174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63040" rtlCol="0" anchor="ctr"/>
          <a:lstStyle/>
          <a:p>
            <a:pPr algn="ctr"/>
            <a:r>
              <a:rPr lang="en-US" sz="8800" dirty="0">
                <a:gradFill>
                  <a:gsLst>
                    <a:gs pos="85000">
                      <a:schemeClr val="accent5">
                        <a:lumMod val="40000"/>
                        <a:lumOff val="60000"/>
                      </a:schemeClr>
                    </a:gs>
                    <a:gs pos="100000">
                      <a:schemeClr val="accent5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240" y="916543"/>
            <a:ext cx="3695759" cy="299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23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009" name="Group 39008"/>
          <p:cNvGrpSpPr/>
          <p:nvPr/>
        </p:nvGrpSpPr>
        <p:grpSpPr>
          <a:xfrm flipH="1">
            <a:off x="3903820" y="2329052"/>
            <a:ext cx="296243" cy="434371"/>
            <a:chOff x="5980270" y="2495025"/>
            <a:chExt cx="296243" cy="434371"/>
          </a:xfrm>
        </p:grpSpPr>
        <p:sp>
          <p:nvSpPr>
            <p:cNvPr id="38926" name="Freeform 112"/>
            <p:cNvSpPr>
              <a:spLocks/>
            </p:cNvSpPr>
            <p:nvPr/>
          </p:nvSpPr>
          <p:spPr bwMode="auto">
            <a:xfrm>
              <a:off x="6220173" y="2495025"/>
              <a:ext cx="56340" cy="434371"/>
            </a:xfrm>
            <a:custGeom>
              <a:avLst/>
              <a:gdLst>
                <a:gd name="T0" fmla="*/ 7 w 15"/>
                <a:gd name="T1" fmla="*/ 116 h 116"/>
                <a:gd name="T2" fmla="*/ 7 w 15"/>
                <a:gd name="T3" fmla="*/ 116 h 116"/>
                <a:gd name="T4" fmla="*/ 15 w 15"/>
                <a:gd name="T5" fmla="*/ 109 h 116"/>
                <a:gd name="T6" fmla="*/ 15 w 15"/>
                <a:gd name="T7" fmla="*/ 8 h 116"/>
                <a:gd name="T8" fmla="*/ 7 w 15"/>
                <a:gd name="T9" fmla="*/ 0 h 116"/>
                <a:gd name="T10" fmla="*/ 7 w 15"/>
                <a:gd name="T11" fmla="*/ 0 h 116"/>
                <a:gd name="T12" fmla="*/ 0 w 15"/>
                <a:gd name="T13" fmla="*/ 8 h 116"/>
                <a:gd name="T14" fmla="*/ 0 w 15"/>
                <a:gd name="T15" fmla="*/ 109 h 116"/>
                <a:gd name="T16" fmla="*/ 7 w 15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16">
                  <a:moveTo>
                    <a:pt x="7" y="116"/>
                  </a:move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5" y="113"/>
                    <a:pt x="15" y="10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2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3" y="116"/>
                    <a:pt x="7" y="11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7" name="Freeform 113"/>
            <p:cNvSpPr>
              <a:spLocks/>
            </p:cNvSpPr>
            <p:nvPr/>
          </p:nvSpPr>
          <p:spPr bwMode="auto">
            <a:xfrm>
              <a:off x="6240164" y="2745833"/>
              <a:ext cx="18174" cy="94507"/>
            </a:xfrm>
            <a:custGeom>
              <a:avLst/>
              <a:gdLst>
                <a:gd name="T0" fmla="*/ 2 w 5"/>
                <a:gd name="T1" fmla="*/ 25 h 25"/>
                <a:gd name="T2" fmla="*/ 3 w 5"/>
                <a:gd name="T3" fmla="*/ 25 h 25"/>
                <a:gd name="T4" fmla="*/ 5 w 5"/>
                <a:gd name="T5" fmla="*/ 23 h 25"/>
                <a:gd name="T6" fmla="*/ 5 w 5"/>
                <a:gd name="T7" fmla="*/ 3 h 25"/>
                <a:gd name="T8" fmla="*/ 3 w 5"/>
                <a:gd name="T9" fmla="*/ 0 h 25"/>
                <a:gd name="T10" fmla="*/ 2 w 5"/>
                <a:gd name="T11" fmla="*/ 0 h 25"/>
                <a:gd name="T12" fmla="*/ 0 w 5"/>
                <a:gd name="T13" fmla="*/ 3 h 25"/>
                <a:gd name="T14" fmla="*/ 0 w 5"/>
                <a:gd name="T15" fmla="*/ 23 h 25"/>
                <a:gd name="T16" fmla="*/ 2 w 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5">
                  <a:moveTo>
                    <a:pt x="2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4" y="25"/>
                    <a:pt x="5" y="24"/>
                    <a:pt x="5" y="2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3" name="Freeform 114"/>
            <p:cNvSpPr>
              <a:spLocks/>
            </p:cNvSpPr>
            <p:nvPr/>
          </p:nvSpPr>
          <p:spPr bwMode="auto">
            <a:xfrm>
              <a:off x="5980270" y="2569541"/>
              <a:ext cx="267164" cy="49072"/>
            </a:xfrm>
            <a:custGeom>
              <a:avLst/>
              <a:gdLst>
                <a:gd name="T0" fmla="*/ 71 w 71"/>
                <a:gd name="T1" fmla="*/ 8 h 13"/>
                <a:gd name="T2" fmla="*/ 71 w 71"/>
                <a:gd name="T3" fmla="*/ 6 h 13"/>
                <a:gd name="T4" fmla="*/ 66 w 71"/>
                <a:gd name="T5" fmla="*/ 0 h 13"/>
                <a:gd name="T6" fmla="*/ 6 w 71"/>
                <a:gd name="T7" fmla="*/ 0 h 13"/>
                <a:gd name="T8" fmla="*/ 0 w 71"/>
                <a:gd name="T9" fmla="*/ 6 h 13"/>
                <a:gd name="T10" fmla="*/ 0 w 71"/>
                <a:gd name="T11" fmla="*/ 8 h 13"/>
                <a:gd name="T12" fmla="*/ 6 w 71"/>
                <a:gd name="T13" fmla="*/ 13 h 13"/>
                <a:gd name="T14" fmla="*/ 66 w 71"/>
                <a:gd name="T15" fmla="*/ 13 h 13"/>
                <a:gd name="T16" fmla="*/ 71 w 71"/>
                <a:gd name="T1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3">
                  <a:moveTo>
                    <a:pt x="71" y="8"/>
                  </a:moveTo>
                  <a:cubicBezTo>
                    <a:pt x="71" y="6"/>
                    <a:pt x="71" y="6"/>
                    <a:pt x="71" y="6"/>
                  </a:cubicBezTo>
                  <a:cubicBezTo>
                    <a:pt x="71" y="3"/>
                    <a:pt x="69" y="0"/>
                    <a:pt x="6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3" y="13"/>
                    <a:pt x="6" y="13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9" y="13"/>
                    <a:pt x="71" y="11"/>
                    <a:pt x="71" y="8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Freeform 109"/>
          <p:cNvSpPr>
            <a:spLocks/>
          </p:cNvSpPr>
          <p:nvPr/>
        </p:nvSpPr>
        <p:spPr bwMode="auto">
          <a:xfrm>
            <a:off x="3706178" y="916542"/>
            <a:ext cx="1744750" cy="2991519"/>
          </a:xfrm>
          <a:custGeom>
            <a:avLst/>
            <a:gdLst>
              <a:gd name="T0" fmla="*/ 466 w 466"/>
              <a:gd name="T1" fmla="*/ 5 h 800"/>
              <a:gd name="T2" fmla="*/ 466 w 466"/>
              <a:gd name="T3" fmla="*/ 800 h 800"/>
              <a:gd name="T4" fmla="*/ 435 w 466"/>
              <a:gd name="T5" fmla="*/ 800 h 800"/>
              <a:gd name="T6" fmla="*/ 435 w 466"/>
              <a:gd name="T7" fmla="*/ 32 h 800"/>
              <a:gd name="T8" fmla="*/ 31 w 466"/>
              <a:gd name="T9" fmla="*/ 32 h 800"/>
              <a:gd name="T10" fmla="*/ 31 w 466"/>
              <a:gd name="T11" fmla="*/ 800 h 800"/>
              <a:gd name="T12" fmla="*/ 0 w 466"/>
              <a:gd name="T13" fmla="*/ 800 h 800"/>
              <a:gd name="T14" fmla="*/ 0 w 466"/>
              <a:gd name="T15" fmla="*/ 5 h 800"/>
              <a:gd name="T16" fmla="*/ 5 w 466"/>
              <a:gd name="T17" fmla="*/ 0 h 800"/>
              <a:gd name="T18" fmla="*/ 461 w 466"/>
              <a:gd name="T19" fmla="*/ 0 h 800"/>
              <a:gd name="T20" fmla="*/ 466 w 466"/>
              <a:gd name="T21" fmla="*/ 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6" h="800">
                <a:moveTo>
                  <a:pt x="466" y="5"/>
                </a:moveTo>
                <a:cubicBezTo>
                  <a:pt x="466" y="800"/>
                  <a:pt x="466" y="800"/>
                  <a:pt x="466" y="800"/>
                </a:cubicBezTo>
                <a:cubicBezTo>
                  <a:pt x="435" y="800"/>
                  <a:pt x="435" y="800"/>
                  <a:pt x="435" y="800"/>
                </a:cubicBezTo>
                <a:cubicBezTo>
                  <a:pt x="435" y="32"/>
                  <a:pt x="435" y="32"/>
                  <a:pt x="435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800"/>
                  <a:pt x="31" y="800"/>
                  <a:pt x="31" y="800"/>
                </a:cubicBezTo>
                <a:cubicBezTo>
                  <a:pt x="0" y="800"/>
                  <a:pt x="0" y="800"/>
                  <a:pt x="0" y="800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4" y="0"/>
                  <a:pt x="466" y="2"/>
                  <a:pt x="466" y="5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25086" y="767511"/>
            <a:ext cx="1317649" cy="3376818"/>
            <a:chOff x="5296511" y="767511"/>
            <a:chExt cx="1317649" cy="3376818"/>
          </a:xfrm>
        </p:grpSpPr>
        <p:grpSp>
          <p:nvGrpSpPr>
            <p:cNvPr id="29" name="Group 28"/>
            <p:cNvGrpSpPr/>
            <p:nvPr/>
          </p:nvGrpSpPr>
          <p:grpSpPr>
            <a:xfrm>
              <a:off x="5296511" y="767511"/>
              <a:ext cx="1317649" cy="3376818"/>
              <a:chOff x="5067911" y="906576"/>
              <a:chExt cx="1317649" cy="337681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10"/>
              <p:cNvSpPr>
                <a:spLocks/>
              </p:cNvSpPr>
              <p:nvPr/>
            </p:nvSpPr>
            <p:spPr bwMode="auto">
              <a:xfrm>
                <a:off x="5067911" y="906576"/>
                <a:ext cx="1243134" cy="3376818"/>
              </a:xfrm>
              <a:custGeom>
                <a:avLst/>
                <a:gdLst>
                  <a:gd name="T0" fmla="*/ 0 w 684"/>
                  <a:gd name="T1" fmla="*/ 1728 h 1858"/>
                  <a:gd name="T2" fmla="*/ 684 w 684"/>
                  <a:gd name="T3" fmla="*/ 1858 h 1858"/>
                  <a:gd name="T4" fmla="*/ 684 w 684"/>
                  <a:gd name="T5" fmla="*/ 0 h 1858"/>
                  <a:gd name="T6" fmla="*/ 0 w 684"/>
                  <a:gd name="T7" fmla="*/ 148 h 1858"/>
                  <a:gd name="T8" fmla="*/ 0 w 684"/>
                  <a:gd name="T9" fmla="*/ 1728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1858">
                    <a:moveTo>
                      <a:pt x="0" y="1728"/>
                    </a:moveTo>
                    <a:lnTo>
                      <a:pt x="684" y="1858"/>
                    </a:lnTo>
                    <a:lnTo>
                      <a:pt x="684" y="0"/>
                    </a:lnTo>
                    <a:lnTo>
                      <a:pt x="0" y="148"/>
                    </a:lnTo>
                    <a:lnTo>
                      <a:pt x="0" y="1728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Freeform 111"/>
              <p:cNvSpPr>
                <a:spLocks/>
              </p:cNvSpPr>
              <p:nvPr/>
            </p:nvSpPr>
            <p:spPr bwMode="auto">
              <a:xfrm>
                <a:off x="6311045" y="906576"/>
                <a:ext cx="74515" cy="3376818"/>
              </a:xfrm>
              <a:custGeom>
                <a:avLst/>
                <a:gdLst>
                  <a:gd name="T0" fmla="*/ 41 w 41"/>
                  <a:gd name="T1" fmla="*/ 1846 h 1858"/>
                  <a:gd name="T2" fmla="*/ 0 w 41"/>
                  <a:gd name="T3" fmla="*/ 1858 h 1858"/>
                  <a:gd name="T4" fmla="*/ 0 w 41"/>
                  <a:gd name="T5" fmla="*/ 0 h 1858"/>
                  <a:gd name="T6" fmla="*/ 41 w 41"/>
                  <a:gd name="T7" fmla="*/ 14 h 1858"/>
                  <a:gd name="T8" fmla="*/ 41 w 41"/>
                  <a:gd name="T9" fmla="*/ 1846 h 1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858">
                    <a:moveTo>
                      <a:pt x="41" y="1846"/>
                    </a:moveTo>
                    <a:lnTo>
                      <a:pt x="0" y="1858"/>
                    </a:lnTo>
                    <a:lnTo>
                      <a:pt x="0" y="0"/>
                    </a:lnTo>
                    <a:lnTo>
                      <a:pt x="41" y="14"/>
                    </a:lnTo>
                    <a:lnTo>
                      <a:pt x="41" y="184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08870" y="2355960"/>
              <a:ext cx="390751" cy="434371"/>
              <a:chOff x="5980270" y="2495025"/>
              <a:chExt cx="390751" cy="434371"/>
            </a:xfrm>
          </p:grpSpPr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6220173" y="2495025"/>
                <a:ext cx="56340" cy="434371"/>
              </a:xfrm>
              <a:custGeom>
                <a:avLst/>
                <a:gdLst>
                  <a:gd name="T0" fmla="*/ 7 w 15"/>
                  <a:gd name="T1" fmla="*/ 116 h 116"/>
                  <a:gd name="T2" fmla="*/ 7 w 15"/>
                  <a:gd name="T3" fmla="*/ 116 h 116"/>
                  <a:gd name="T4" fmla="*/ 15 w 15"/>
                  <a:gd name="T5" fmla="*/ 109 h 116"/>
                  <a:gd name="T6" fmla="*/ 15 w 15"/>
                  <a:gd name="T7" fmla="*/ 8 h 116"/>
                  <a:gd name="T8" fmla="*/ 7 w 15"/>
                  <a:gd name="T9" fmla="*/ 0 h 116"/>
                  <a:gd name="T10" fmla="*/ 7 w 15"/>
                  <a:gd name="T11" fmla="*/ 0 h 116"/>
                  <a:gd name="T12" fmla="*/ 0 w 15"/>
                  <a:gd name="T13" fmla="*/ 8 h 116"/>
                  <a:gd name="T14" fmla="*/ 0 w 15"/>
                  <a:gd name="T15" fmla="*/ 109 h 116"/>
                  <a:gd name="T16" fmla="*/ 7 w 15"/>
                  <a:gd name="T1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16">
                    <a:moveTo>
                      <a:pt x="7" y="116"/>
                    </a:moveTo>
                    <a:cubicBezTo>
                      <a:pt x="7" y="116"/>
                      <a:pt x="7" y="116"/>
                      <a:pt x="7" y="116"/>
                    </a:cubicBezTo>
                    <a:cubicBezTo>
                      <a:pt x="12" y="116"/>
                      <a:pt x="15" y="113"/>
                      <a:pt x="15" y="10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3"/>
                      <a:pt x="3" y="116"/>
                      <a:pt x="7" y="11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6240164" y="2745833"/>
                <a:ext cx="18174" cy="94507"/>
              </a:xfrm>
              <a:custGeom>
                <a:avLst/>
                <a:gdLst>
                  <a:gd name="T0" fmla="*/ 2 w 5"/>
                  <a:gd name="T1" fmla="*/ 25 h 25"/>
                  <a:gd name="T2" fmla="*/ 3 w 5"/>
                  <a:gd name="T3" fmla="*/ 25 h 25"/>
                  <a:gd name="T4" fmla="*/ 5 w 5"/>
                  <a:gd name="T5" fmla="*/ 23 h 25"/>
                  <a:gd name="T6" fmla="*/ 5 w 5"/>
                  <a:gd name="T7" fmla="*/ 3 h 25"/>
                  <a:gd name="T8" fmla="*/ 3 w 5"/>
                  <a:gd name="T9" fmla="*/ 0 h 25"/>
                  <a:gd name="T10" fmla="*/ 2 w 5"/>
                  <a:gd name="T11" fmla="*/ 0 h 25"/>
                  <a:gd name="T12" fmla="*/ 0 w 5"/>
                  <a:gd name="T13" fmla="*/ 3 h 25"/>
                  <a:gd name="T14" fmla="*/ 0 w 5"/>
                  <a:gd name="T15" fmla="*/ 23 h 25"/>
                  <a:gd name="T16" fmla="*/ 2 w 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5">
                    <a:moveTo>
                      <a:pt x="2" y="2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5" y="24"/>
                      <a:pt x="5" y="2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5980270" y="2569541"/>
                <a:ext cx="267164" cy="49072"/>
              </a:xfrm>
              <a:custGeom>
                <a:avLst/>
                <a:gdLst>
                  <a:gd name="T0" fmla="*/ 71 w 71"/>
                  <a:gd name="T1" fmla="*/ 8 h 13"/>
                  <a:gd name="T2" fmla="*/ 71 w 71"/>
                  <a:gd name="T3" fmla="*/ 6 h 13"/>
                  <a:gd name="T4" fmla="*/ 66 w 71"/>
                  <a:gd name="T5" fmla="*/ 0 h 13"/>
                  <a:gd name="T6" fmla="*/ 6 w 71"/>
                  <a:gd name="T7" fmla="*/ 0 h 13"/>
                  <a:gd name="T8" fmla="*/ 0 w 71"/>
                  <a:gd name="T9" fmla="*/ 6 h 13"/>
                  <a:gd name="T10" fmla="*/ 0 w 71"/>
                  <a:gd name="T11" fmla="*/ 8 h 13"/>
                  <a:gd name="T12" fmla="*/ 6 w 71"/>
                  <a:gd name="T13" fmla="*/ 13 h 13"/>
                  <a:gd name="T14" fmla="*/ 66 w 71"/>
                  <a:gd name="T15" fmla="*/ 13 h 13"/>
                  <a:gd name="T16" fmla="*/ 71 w 71"/>
                  <a:gd name="T1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13">
                    <a:moveTo>
                      <a:pt x="71" y="8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3"/>
                      <a:pt x="69" y="0"/>
                      <a:pt x="6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3" y="13"/>
                      <a:pt x="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9" y="13"/>
                      <a:pt x="71" y="11"/>
                      <a:pt x="71" y="8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6325585" y="2625882"/>
                <a:ext cx="45436" cy="176293"/>
              </a:xfrm>
              <a:custGeom>
                <a:avLst/>
                <a:gdLst>
                  <a:gd name="T0" fmla="*/ 6 w 12"/>
                  <a:gd name="T1" fmla="*/ 47 h 47"/>
                  <a:gd name="T2" fmla="*/ 6 w 12"/>
                  <a:gd name="T3" fmla="*/ 47 h 47"/>
                  <a:gd name="T4" fmla="*/ 12 w 12"/>
                  <a:gd name="T5" fmla="*/ 41 h 47"/>
                  <a:gd name="T6" fmla="*/ 12 w 12"/>
                  <a:gd name="T7" fmla="*/ 5 h 47"/>
                  <a:gd name="T8" fmla="*/ 6 w 12"/>
                  <a:gd name="T9" fmla="*/ 0 h 47"/>
                  <a:gd name="T10" fmla="*/ 6 w 12"/>
                  <a:gd name="T11" fmla="*/ 0 h 47"/>
                  <a:gd name="T12" fmla="*/ 0 w 12"/>
                  <a:gd name="T13" fmla="*/ 5 h 47"/>
                  <a:gd name="T14" fmla="*/ 0 w 12"/>
                  <a:gd name="T15" fmla="*/ 41 h 47"/>
                  <a:gd name="T16" fmla="*/ 6 w 12"/>
                  <a:gd name="T1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7">
                    <a:moveTo>
                      <a:pt x="6" y="47"/>
                    </a:moveTo>
                    <a:cubicBezTo>
                      <a:pt x="6" y="47"/>
                      <a:pt x="6" y="47"/>
                      <a:pt x="6" y="47"/>
                    </a:cubicBezTo>
                    <a:cubicBezTo>
                      <a:pt x="9" y="47"/>
                      <a:pt x="12" y="45"/>
                      <a:pt x="12" y="4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3" y="47"/>
                      <a:pt x="6" y="47"/>
                    </a:cubicBez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Door 3</a:t>
            </a:r>
            <a:br>
              <a:rPr lang="en-US" altLang="en-US" dirty="0"/>
            </a:br>
            <a:r>
              <a:rPr lang="en-US" altLang="en-US" sz="2400" dirty="0">
                <a:ea typeface="ＭＳ Ｐゴシック" panose="020B0600070205080204" pitchFamily="34" charset="-128"/>
              </a:rPr>
              <a:t>Back Door</a:t>
            </a:r>
            <a:endParaRPr lang="en-US" sz="2400" dirty="0"/>
          </a:p>
        </p:txBody>
      </p:sp>
      <p:sp>
        <p:nvSpPr>
          <p:cNvPr id="39007" name="Freeform 103"/>
          <p:cNvSpPr>
            <a:spLocks/>
          </p:cNvSpPr>
          <p:nvPr/>
        </p:nvSpPr>
        <p:spPr bwMode="auto">
          <a:xfrm>
            <a:off x="0" y="6215739"/>
            <a:ext cx="9144000" cy="225539"/>
          </a:xfrm>
          <a:custGeom>
            <a:avLst/>
            <a:gdLst>
              <a:gd name="T0" fmla="*/ 3435 w 4092"/>
              <a:gd name="T1" fmla="*/ 0 h 300"/>
              <a:gd name="T2" fmla="*/ 2054 w 4092"/>
              <a:gd name="T3" fmla="*/ 0 h 300"/>
              <a:gd name="T4" fmla="*/ 674 w 4092"/>
              <a:gd name="T5" fmla="*/ 0 h 300"/>
              <a:gd name="T6" fmla="*/ 0 w 4092"/>
              <a:gd name="T7" fmla="*/ 300 h 300"/>
              <a:gd name="T8" fmla="*/ 2054 w 4092"/>
              <a:gd name="T9" fmla="*/ 300 h 300"/>
              <a:gd name="T10" fmla="*/ 4092 w 4092"/>
              <a:gd name="T11" fmla="*/ 300 h 300"/>
              <a:gd name="T12" fmla="*/ 3435 w 4092"/>
              <a:gd name="T1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2" h="300">
                <a:moveTo>
                  <a:pt x="3435" y="0"/>
                </a:moveTo>
                <a:lnTo>
                  <a:pt x="2054" y="0"/>
                </a:lnTo>
                <a:lnTo>
                  <a:pt x="674" y="0"/>
                </a:lnTo>
                <a:lnTo>
                  <a:pt x="0" y="300"/>
                </a:lnTo>
                <a:lnTo>
                  <a:pt x="2054" y="300"/>
                </a:lnTo>
                <a:lnTo>
                  <a:pt x="4092" y="300"/>
                </a:lnTo>
                <a:lnTo>
                  <a:pt x="34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04"/>
          <p:cNvSpPr>
            <a:spLocks/>
          </p:cNvSpPr>
          <p:nvPr/>
        </p:nvSpPr>
        <p:spPr bwMode="auto">
          <a:xfrm>
            <a:off x="2327697" y="4619701"/>
            <a:ext cx="4488607" cy="53734"/>
          </a:xfrm>
          <a:custGeom>
            <a:avLst/>
            <a:gdLst>
              <a:gd name="T0" fmla="*/ 103 w 1804"/>
              <a:gd name="T1" fmla="*/ 0 h 91"/>
              <a:gd name="T2" fmla="*/ 0 w 1804"/>
              <a:gd name="T3" fmla="*/ 91 h 91"/>
              <a:gd name="T4" fmla="*/ 1804 w 1804"/>
              <a:gd name="T5" fmla="*/ 91 h 91"/>
              <a:gd name="T6" fmla="*/ 1701 w 1804"/>
              <a:gd name="T7" fmla="*/ 0 h 91"/>
              <a:gd name="T8" fmla="*/ 103 w 1804"/>
              <a:gd name="T9" fmla="*/ 0 h 91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429 w 10000"/>
              <a:gd name="connsiteY3" fmla="*/ 0 h 10000"/>
              <a:gd name="connsiteX4" fmla="*/ 1165 w 10000"/>
              <a:gd name="connsiteY4" fmla="*/ 0 h 10000"/>
              <a:gd name="connsiteX0" fmla="*/ 1165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8856 w 10000"/>
              <a:gd name="connsiteY3" fmla="*/ 0 h 10000"/>
              <a:gd name="connsiteX4" fmla="*/ 1165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65" y="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810" y="6667"/>
                  <a:pt x="9046" y="3333"/>
                  <a:pt x="8856" y="0"/>
                </a:cubicBezTo>
                <a:lnTo>
                  <a:pt x="116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Rectangle 98"/>
          <p:cNvSpPr>
            <a:spLocks noChangeArrowheads="1"/>
          </p:cNvSpPr>
          <p:nvPr/>
        </p:nvSpPr>
        <p:spPr bwMode="auto">
          <a:xfrm>
            <a:off x="2327697" y="4673255"/>
            <a:ext cx="4488607" cy="6887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tabLst>
                <a:tab pos="457200" algn="l"/>
              </a:tabLst>
              <a:defRPr/>
            </a:pPr>
            <a: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When top performers leave, you are </a:t>
            </a:r>
            <a:b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</a:br>
            <a:r>
              <a:rPr lang="en-US" altLang="en-US" sz="1600" dirty="0">
                <a:gradFill>
                  <a:gsLst>
                    <a:gs pos="8500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</a:rPr>
              <a:t>dealing with another set of problems</a:t>
            </a:r>
          </a:p>
        </p:txBody>
      </p:sp>
      <p:sp>
        <p:nvSpPr>
          <p:cNvPr id="16" name="AutoShape 3"/>
          <p:cNvSpPr>
            <a:spLocks noChangeAspect="1" noChangeArrowheads="1" noTextEdit="1"/>
          </p:cNvSpPr>
          <p:nvPr/>
        </p:nvSpPr>
        <p:spPr bwMode="auto">
          <a:xfrm>
            <a:off x="430213" y="1511300"/>
            <a:ext cx="227171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8099" y="1309275"/>
            <a:ext cx="3668079" cy="259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0522" y="908106"/>
            <a:ext cx="850489" cy="152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xit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8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9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7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1.85185E-6 C -0.08681 -1.85185E-6 -0.08351 -1.85185E-6 -2.77778E-7 -1.85185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4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2222E-6 -1.11111E-6 L -4.72222E-6 -0.3372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0" grpId="0" animBg="1"/>
      <p:bldP spid="71" grpId="0" animBg="1"/>
      <p:bldP spid="2" grpId="0" animBg="1"/>
      <p:bldP spid="73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69773" y="4492062"/>
            <a:ext cx="6688151" cy="531352"/>
            <a:chOff x="1169773" y="4492062"/>
            <a:chExt cx="6688151" cy="531352"/>
          </a:xfrm>
        </p:grpSpPr>
        <p:sp>
          <p:nvSpPr>
            <p:cNvPr id="6" name="Rectangle 222"/>
            <p:cNvSpPr>
              <a:spLocks noChangeArrowheads="1"/>
            </p:cNvSpPr>
            <p:nvPr/>
          </p:nvSpPr>
          <p:spPr bwMode="auto">
            <a:xfrm>
              <a:off x="1169773" y="4492062"/>
              <a:ext cx="6688151" cy="531352"/>
            </a:xfrm>
            <a:prstGeom prst="rect">
              <a:avLst/>
            </a:prstGeom>
            <a:solidFill>
              <a:schemeClr val="accent6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36" name="Rectangle 257"/>
            <p:cNvSpPr>
              <a:spLocks noChangeArrowheads="1"/>
            </p:cNvSpPr>
            <p:nvPr/>
          </p:nvSpPr>
          <p:spPr bwMode="auto">
            <a:xfrm>
              <a:off x="1757162" y="4619626"/>
              <a:ext cx="130003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Job Matching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69774" y="3856911"/>
            <a:ext cx="5948376" cy="535670"/>
            <a:chOff x="1169774" y="3856911"/>
            <a:chExt cx="5948376" cy="535670"/>
          </a:xfrm>
        </p:grpSpPr>
        <p:sp>
          <p:nvSpPr>
            <p:cNvPr id="10" name="Rectangle 225"/>
            <p:cNvSpPr>
              <a:spLocks noChangeArrowheads="1"/>
            </p:cNvSpPr>
            <p:nvPr/>
          </p:nvSpPr>
          <p:spPr bwMode="auto">
            <a:xfrm>
              <a:off x="1169774" y="3856911"/>
              <a:ext cx="5948376" cy="535670"/>
            </a:xfrm>
            <a:prstGeom prst="rect">
              <a:avLst/>
            </a:prstGeom>
            <a:solidFill>
              <a:schemeClr val="accent5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41" name="Rectangle 258"/>
            <p:cNvSpPr>
              <a:spLocks noChangeArrowheads="1"/>
            </p:cNvSpPr>
            <p:nvPr/>
          </p:nvSpPr>
          <p:spPr bwMode="auto">
            <a:xfrm>
              <a:off x="1757162" y="3986634"/>
              <a:ext cx="158774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Interests Testing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60389" y="3219600"/>
            <a:ext cx="4863985" cy="537832"/>
            <a:chOff x="1260389" y="3219600"/>
            <a:chExt cx="4863985" cy="537832"/>
          </a:xfrm>
        </p:grpSpPr>
        <p:sp>
          <p:nvSpPr>
            <p:cNvPr id="14" name="Rectangle 228"/>
            <p:cNvSpPr>
              <a:spLocks noChangeArrowheads="1"/>
            </p:cNvSpPr>
            <p:nvPr/>
          </p:nvSpPr>
          <p:spPr bwMode="auto">
            <a:xfrm>
              <a:off x="1260389" y="3219600"/>
              <a:ext cx="4863985" cy="537832"/>
            </a:xfrm>
            <a:prstGeom prst="rect">
              <a:avLst/>
            </a:prstGeom>
            <a:solidFill>
              <a:schemeClr val="accent4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46" name="Rectangle 259"/>
            <p:cNvSpPr>
              <a:spLocks noChangeArrowheads="1"/>
            </p:cNvSpPr>
            <p:nvPr/>
          </p:nvSpPr>
          <p:spPr bwMode="auto">
            <a:xfrm>
              <a:off x="1757162" y="3350404"/>
              <a:ext cx="150118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Abilities Testing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09816" y="2588769"/>
            <a:ext cx="3482646" cy="531352"/>
            <a:chOff x="1309816" y="2588769"/>
            <a:chExt cx="3482646" cy="531352"/>
          </a:xfrm>
        </p:grpSpPr>
        <p:sp>
          <p:nvSpPr>
            <p:cNvPr id="18" name="Rectangle 231"/>
            <p:cNvSpPr>
              <a:spLocks noChangeArrowheads="1"/>
            </p:cNvSpPr>
            <p:nvPr/>
          </p:nvSpPr>
          <p:spPr bwMode="auto">
            <a:xfrm>
              <a:off x="1309816" y="2588769"/>
              <a:ext cx="3482646" cy="531352"/>
            </a:xfrm>
            <a:prstGeom prst="rect">
              <a:avLst/>
            </a:prstGeom>
            <a:solidFill>
              <a:schemeClr val="accent3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51" name="Rectangle 260"/>
            <p:cNvSpPr>
              <a:spLocks noChangeArrowheads="1"/>
            </p:cNvSpPr>
            <p:nvPr/>
          </p:nvSpPr>
          <p:spPr bwMode="auto">
            <a:xfrm>
              <a:off x="1757162" y="2716333"/>
              <a:ext cx="18297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Personality Testing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20346" y="1932018"/>
            <a:ext cx="2678341" cy="557272"/>
            <a:chOff x="1120346" y="1932018"/>
            <a:chExt cx="2678341" cy="557272"/>
          </a:xfrm>
        </p:grpSpPr>
        <p:sp>
          <p:nvSpPr>
            <p:cNvPr id="22" name="Rectangle 234"/>
            <p:cNvSpPr>
              <a:spLocks noChangeArrowheads="1"/>
            </p:cNvSpPr>
            <p:nvPr/>
          </p:nvSpPr>
          <p:spPr bwMode="auto">
            <a:xfrm>
              <a:off x="1120346" y="1932018"/>
              <a:ext cx="2678341" cy="557272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56" name="Rectangle 261"/>
            <p:cNvSpPr>
              <a:spLocks noChangeArrowheads="1"/>
            </p:cNvSpPr>
            <p:nvPr/>
          </p:nvSpPr>
          <p:spPr bwMode="auto">
            <a:xfrm>
              <a:off x="1757162" y="2072542"/>
              <a:ext cx="197970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Reference Checking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02724" y="1301187"/>
            <a:ext cx="1603775" cy="531352"/>
            <a:chOff x="1202724" y="1301187"/>
            <a:chExt cx="1603775" cy="531352"/>
          </a:xfrm>
        </p:grpSpPr>
        <p:sp>
          <p:nvSpPr>
            <p:cNvPr id="26" name="Rectangle 237"/>
            <p:cNvSpPr>
              <a:spLocks noChangeArrowheads="1"/>
            </p:cNvSpPr>
            <p:nvPr/>
          </p:nvSpPr>
          <p:spPr bwMode="auto">
            <a:xfrm>
              <a:off x="1202724" y="1301187"/>
              <a:ext cx="1603775" cy="531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561" name="Rectangle 262"/>
            <p:cNvSpPr>
              <a:spLocks noChangeArrowheads="1"/>
            </p:cNvSpPr>
            <p:nvPr/>
          </p:nvSpPr>
          <p:spPr bwMode="auto">
            <a:xfrm>
              <a:off x="1757162" y="1428751"/>
              <a:ext cx="87363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7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Interview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1152939"/>
            <a:ext cx="1630017" cy="410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 All of Your Resources</a:t>
            </a:r>
          </a:p>
        </p:txBody>
      </p:sp>
      <p:sp>
        <p:nvSpPr>
          <p:cNvPr id="22532" name="Rectangle 199"/>
          <p:cNvSpPr>
            <a:spLocks noChangeArrowheads="1"/>
          </p:cNvSpPr>
          <p:nvPr/>
        </p:nvSpPr>
        <p:spPr bwMode="auto">
          <a:xfrm>
            <a:off x="7962699" y="4573072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75%</a:t>
            </a:r>
          </a:p>
        </p:txBody>
      </p:sp>
      <p:sp>
        <p:nvSpPr>
          <p:cNvPr id="22537" name="Rectangle 200"/>
          <p:cNvSpPr>
            <a:spLocks noChangeArrowheads="1"/>
          </p:cNvSpPr>
          <p:nvPr/>
        </p:nvSpPr>
        <p:spPr bwMode="auto">
          <a:xfrm>
            <a:off x="7184162" y="3949700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66%</a:t>
            </a:r>
          </a:p>
        </p:txBody>
      </p:sp>
      <p:sp>
        <p:nvSpPr>
          <p:cNvPr id="22542" name="Rectangle 201"/>
          <p:cNvSpPr>
            <a:spLocks noChangeArrowheads="1"/>
          </p:cNvSpPr>
          <p:nvPr/>
        </p:nvSpPr>
        <p:spPr bwMode="auto">
          <a:xfrm>
            <a:off x="6210099" y="3335338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54%</a:t>
            </a:r>
          </a:p>
        </p:txBody>
      </p:sp>
      <p:sp>
        <p:nvSpPr>
          <p:cNvPr id="22547" name="Rectangle 202"/>
          <p:cNvSpPr>
            <a:spLocks noChangeArrowheads="1"/>
          </p:cNvSpPr>
          <p:nvPr/>
        </p:nvSpPr>
        <p:spPr bwMode="auto">
          <a:xfrm>
            <a:off x="4889299" y="267652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38%</a:t>
            </a:r>
          </a:p>
        </p:txBody>
      </p:sp>
      <p:sp>
        <p:nvSpPr>
          <p:cNvPr id="22552" name="Rectangle 203"/>
          <p:cNvSpPr>
            <a:spLocks noChangeArrowheads="1"/>
          </p:cNvSpPr>
          <p:nvPr/>
        </p:nvSpPr>
        <p:spPr bwMode="auto">
          <a:xfrm>
            <a:off x="3873299" y="2047875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26%</a:t>
            </a:r>
          </a:p>
        </p:txBody>
      </p:sp>
      <p:sp>
        <p:nvSpPr>
          <p:cNvPr id="22557" name="Rectangle 204"/>
          <p:cNvSpPr>
            <a:spLocks noChangeArrowheads="1"/>
          </p:cNvSpPr>
          <p:nvPr/>
        </p:nvSpPr>
        <p:spPr bwMode="auto">
          <a:xfrm>
            <a:off x="2857299" y="1382197"/>
            <a:ext cx="6171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77792" y="5721591"/>
            <a:ext cx="6891630" cy="7155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numCol="1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lnSpc>
                <a:spcPct val="90000"/>
              </a:lnSpc>
              <a:spcBef>
                <a:spcPct val="10000"/>
              </a:spcBef>
              <a:buFont typeface="Arial" charset="0"/>
              <a:buNone/>
              <a:tabLst>
                <a:tab pos="685800" algn="l"/>
              </a:tabLst>
              <a:defRPr/>
            </a:pPr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Sources:	Professor Mike Smith, University of Manchester, August 1994		</a:t>
            </a:r>
            <a:b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E. Hunter and Ronda F. Hunter, Validity and Utility of Alternative Predictors of Job Performance, </a:t>
            </a:r>
            <a:b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Psychological Bulletin, Vol. 96, No.1, 1984, p. 90;</a:t>
            </a:r>
            <a:b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Robert P Tett, Douglas N. Jackson, and Mitchell Rothstein, Personality Measures as Predictors of Job Performance: </a:t>
            </a:r>
            <a:b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9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Meta-Analytical Review, Personnel Psychology,Winter 1991, p.703. Michigan State University’s School of Business.</a:t>
            </a:r>
            <a:endParaRPr lang="en-US" altLang="en-US" sz="9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1620455" y="1134319"/>
            <a:ext cx="0" cy="4109013"/>
          </a:xfrm>
          <a:custGeom>
            <a:avLst/>
            <a:gdLst>
              <a:gd name="connsiteX0" fmla="*/ 0 w 0"/>
              <a:gd name="connsiteY0" fmla="*/ 0 h 4109013"/>
              <a:gd name="connsiteX1" fmla="*/ 0 w 0"/>
              <a:gd name="connsiteY1" fmla="*/ 4109013 h 410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109013">
                <a:moveTo>
                  <a:pt x="0" y="0"/>
                </a:moveTo>
                <a:lnTo>
                  <a:pt x="0" y="4109013"/>
                </a:lnTo>
              </a:path>
            </a:pathLst>
          </a:custGeom>
          <a:noFill/>
          <a:ln w="44450"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2490" y="1272540"/>
            <a:ext cx="586740" cy="586740"/>
            <a:chOff x="872490" y="1272540"/>
            <a:chExt cx="586740" cy="586740"/>
          </a:xfrm>
        </p:grpSpPr>
        <p:sp>
          <p:nvSpPr>
            <p:cNvPr id="24603" name="Oval 24602"/>
            <p:cNvSpPr/>
            <p:nvPr/>
          </p:nvSpPr>
          <p:spPr>
            <a:xfrm>
              <a:off x="872490" y="1272540"/>
              <a:ext cx="586740" cy="5867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59867" y="1432085"/>
              <a:ext cx="411986" cy="297655"/>
              <a:chOff x="-1587500" y="5010151"/>
              <a:chExt cx="995362" cy="719137"/>
            </a:xfrm>
            <a:solidFill>
              <a:schemeClr val="bg1"/>
            </a:solidFill>
          </p:grpSpPr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-1587500" y="5010151"/>
                <a:ext cx="569912" cy="561975"/>
              </a:xfrm>
              <a:custGeom>
                <a:avLst/>
                <a:gdLst>
                  <a:gd name="T0" fmla="*/ 32 w 64"/>
                  <a:gd name="T1" fmla="*/ 41 h 64"/>
                  <a:gd name="T2" fmla="*/ 64 w 64"/>
                  <a:gd name="T3" fmla="*/ 10 h 64"/>
                  <a:gd name="T4" fmla="*/ 35 w 64"/>
                  <a:gd name="T5" fmla="*/ 0 h 64"/>
                  <a:gd name="T6" fmla="*/ 0 w 64"/>
                  <a:gd name="T7" fmla="*/ 26 h 64"/>
                  <a:gd name="T8" fmla="*/ 13 w 64"/>
                  <a:gd name="T9" fmla="*/ 45 h 64"/>
                  <a:gd name="T10" fmla="*/ 12 w 64"/>
                  <a:gd name="T11" fmla="*/ 64 h 64"/>
                  <a:gd name="T12" fmla="*/ 34 w 64"/>
                  <a:gd name="T13" fmla="*/ 51 h 64"/>
                  <a:gd name="T14" fmla="*/ 34 w 64"/>
                  <a:gd name="T15" fmla="*/ 51 h 64"/>
                  <a:gd name="T16" fmla="*/ 32 w 64"/>
                  <a:gd name="T17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64">
                    <a:moveTo>
                      <a:pt x="32" y="41"/>
                    </a:moveTo>
                    <a:cubicBezTo>
                      <a:pt x="32" y="26"/>
                      <a:pt x="45" y="14"/>
                      <a:pt x="64" y="10"/>
                    </a:cubicBezTo>
                    <a:cubicBezTo>
                      <a:pt x="57" y="4"/>
                      <a:pt x="47" y="0"/>
                      <a:pt x="35" y="0"/>
                    </a:cubicBezTo>
                    <a:cubicBezTo>
                      <a:pt x="16" y="0"/>
                      <a:pt x="0" y="11"/>
                      <a:pt x="0" y="26"/>
                    </a:cubicBezTo>
                    <a:cubicBezTo>
                      <a:pt x="0" y="34"/>
                      <a:pt x="5" y="41"/>
                      <a:pt x="13" y="45"/>
                    </a:cubicBezTo>
                    <a:cubicBezTo>
                      <a:pt x="16" y="51"/>
                      <a:pt x="12" y="62"/>
                      <a:pt x="12" y="64"/>
                    </a:cubicBezTo>
                    <a:cubicBezTo>
                      <a:pt x="20" y="63"/>
                      <a:pt x="29" y="57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48"/>
                      <a:pt x="32" y="45"/>
                      <a:pt x="3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-1258888" y="5132388"/>
                <a:ext cx="666750" cy="596900"/>
              </a:xfrm>
              <a:custGeom>
                <a:avLst/>
                <a:gdLst>
                  <a:gd name="T0" fmla="*/ 0 w 75"/>
                  <a:gd name="T1" fmla="*/ 27 h 68"/>
                  <a:gd name="T2" fmla="*/ 37 w 75"/>
                  <a:gd name="T3" fmla="*/ 54 h 68"/>
                  <a:gd name="T4" fmla="*/ 39 w 75"/>
                  <a:gd name="T5" fmla="*/ 54 h 68"/>
                  <a:gd name="T6" fmla="*/ 62 w 75"/>
                  <a:gd name="T7" fmla="*/ 68 h 68"/>
                  <a:gd name="T8" fmla="*/ 61 w 75"/>
                  <a:gd name="T9" fmla="*/ 48 h 68"/>
                  <a:gd name="T10" fmla="*/ 75 w 75"/>
                  <a:gd name="T11" fmla="*/ 27 h 68"/>
                  <a:gd name="T12" fmla="*/ 37 w 75"/>
                  <a:gd name="T13" fmla="*/ 0 h 68"/>
                  <a:gd name="T14" fmla="*/ 0 w 75"/>
                  <a:gd name="T15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68">
                    <a:moveTo>
                      <a:pt x="0" y="27"/>
                    </a:moveTo>
                    <a:cubicBezTo>
                      <a:pt x="0" y="42"/>
                      <a:pt x="16" y="54"/>
                      <a:pt x="37" y="54"/>
                    </a:cubicBezTo>
                    <a:cubicBezTo>
                      <a:pt x="38" y="54"/>
                      <a:pt x="38" y="54"/>
                      <a:pt x="39" y="54"/>
                    </a:cubicBezTo>
                    <a:cubicBezTo>
                      <a:pt x="44" y="61"/>
                      <a:pt x="54" y="67"/>
                      <a:pt x="62" y="68"/>
                    </a:cubicBezTo>
                    <a:cubicBezTo>
                      <a:pt x="61" y="65"/>
                      <a:pt x="58" y="54"/>
                      <a:pt x="61" y="48"/>
                    </a:cubicBezTo>
                    <a:cubicBezTo>
                      <a:pt x="69" y="43"/>
                      <a:pt x="75" y="35"/>
                      <a:pt x="75" y="27"/>
                    </a:cubicBezTo>
                    <a:cubicBezTo>
                      <a:pt x="75" y="12"/>
                      <a:pt x="58" y="0"/>
                      <a:pt x="37" y="0"/>
                    </a:cubicBezTo>
                    <a:cubicBezTo>
                      <a:pt x="16" y="0"/>
                      <a:pt x="0" y="12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872490" y="1914144"/>
            <a:ext cx="586740" cy="586740"/>
            <a:chOff x="872490" y="1914144"/>
            <a:chExt cx="586740" cy="586740"/>
          </a:xfrm>
        </p:grpSpPr>
        <p:sp>
          <p:nvSpPr>
            <p:cNvPr id="126" name="Oval 125"/>
            <p:cNvSpPr/>
            <p:nvPr/>
          </p:nvSpPr>
          <p:spPr>
            <a:xfrm>
              <a:off x="872490" y="1914144"/>
              <a:ext cx="586740" cy="586740"/>
            </a:xfrm>
            <a:prstGeom prst="ellipse">
              <a:avLst/>
            </a:prstGeom>
            <a:solidFill>
              <a:srgbClr val="AECB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604" name="Group 24603"/>
            <p:cNvGrpSpPr/>
            <p:nvPr/>
          </p:nvGrpSpPr>
          <p:grpSpPr>
            <a:xfrm>
              <a:off x="1002634" y="1945049"/>
              <a:ext cx="326452" cy="486645"/>
              <a:chOff x="869888" y="1816304"/>
              <a:chExt cx="458728" cy="683828"/>
            </a:xfrm>
            <a:solidFill>
              <a:schemeClr val="bg1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869888" y="1816304"/>
                <a:ext cx="458728" cy="683828"/>
              </a:xfrm>
              <a:custGeom>
                <a:avLst/>
                <a:gdLst>
                  <a:gd name="T0" fmla="*/ 1423 w 1684"/>
                  <a:gd name="T1" fmla="*/ 552 h 2539"/>
                  <a:gd name="T2" fmla="*/ 1225 w 1684"/>
                  <a:gd name="T3" fmla="*/ 452 h 2539"/>
                  <a:gd name="T4" fmla="*/ 982 w 1684"/>
                  <a:gd name="T5" fmla="*/ 394 h 2539"/>
                  <a:gd name="T6" fmla="*/ 1064 w 1684"/>
                  <a:gd name="T7" fmla="*/ 222 h 2539"/>
                  <a:gd name="T8" fmla="*/ 966 w 1684"/>
                  <a:gd name="T9" fmla="*/ 38 h 2539"/>
                  <a:gd name="T10" fmla="*/ 756 w 1684"/>
                  <a:gd name="T11" fmla="*/ 17 h 2539"/>
                  <a:gd name="T12" fmla="*/ 620 w 1684"/>
                  <a:gd name="T13" fmla="*/ 222 h 2539"/>
                  <a:gd name="T14" fmla="*/ 702 w 1684"/>
                  <a:gd name="T15" fmla="*/ 394 h 2539"/>
                  <a:gd name="T16" fmla="*/ 459 w 1684"/>
                  <a:gd name="T17" fmla="*/ 452 h 2539"/>
                  <a:gd name="T18" fmla="*/ 262 w 1684"/>
                  <a:gd name="T19" fmla="*/ 552 h 2539"/>
                  <a:gd name="T20" fmla="*/ 0 w 1684"/>
                  <a:gd name="T21" fmla="*/ 773 h 2539"/>
                  <a:gd name="T22" fmla="*/ 221 w 1684"/>
                  <a:gd name="T23" fmla="*/ 2539 h 2539"/>
                  <a:gd name="T24" fmla="*/ 1684 w 1684"/>
                  <a:gd name="T25" fmla="*/ 2318 h 2539"/>
                  <a:gd name="T26" fmla="*/ 1463 w 1684"/>
                  <a:gd name="T27" fmla="*/ 552 h 2539"/>
                  <a:gd name="T28" fmla="*/ 779 w 1684"/>
                  <a:gd name="T29" fmla="*/ 128 h 2539"/>
                  <a:gd name="T30" fmla="*/ 886 w 1684"/>
                  <a:gd name="T31" fmla="*/ 118 h 2539"/>
                  <a:gd name="T32" fmla="*/ 955 w 1684"/>
                  <a:gd name="T33" fmla="*/ 222 h 2539"/>
                  <a:gd name="T34" fmla="*/ 905 w 1684"/>
                  <a:gd name="T35" fmla="*/ 315 h 2539"/>
                  <a:gd name="T36" fmla="*/ 825 w 1684"/>
                  <a:gd name="T37" fmla="*/ 333 h 2539"/>
                  <a:gd name="T38" fmla="*/ 748 w 1684"/>
                  <a:gd name="T39" fmla="*/ 285 h 2539"/>
                  <a:gd name="T40" fmla="*/ 738 w 1684"/>
                  <a:gd name="T41" fmla="*/ 178 h 2539"/>
                  <a:gd name="T42" fmla="*/ 1463 w 1684"/>
                  <a:gd name="T43" fmla="*/ 2407 h 2539"/>
                  <a:gd name="T44" fmla="*/ 132 w 1684"/>
                  <a:gd name="T45" fmla="*/ 2318 h 2539"/>
                  <a:gd name="T46" fmla="*/ 221 w 1684"/>
                  <a:gd name="T47" fmla="*/ 683 h 2539"/>
                  <a:gd name="T48" fmla="*/ 262 w 1684"/>
                  <a:gd name="T49" fmla="*/ 709 h 2539"/>
                  <a:gd name="T50" fmla="*/ 1376 w 1684"/>
                  <a:gd name="T51" fmla="*/ 756 h 2539"/>
                  <a:gd name="T52" fmla="*/ 1422 w 1684"/>
                  <a:gd name="T53" fmla="*/ 683 h 2539"/>
                  <a:gd name="T54" fmla="*/ 1553 w 1684"/>
                  <a:gd name="T55" fmla="*/ 773 h 2539"/>
                  <a:gd name="T56" fmla="*/ 1327 w 1684"/>
                  <a:gd name="T57" fmla="*/ 2091 h 2539"/>
                  <a:gd name="T58" fmla="*/ 669 w 1684"/>
                  <a:gd name="T59" fmla="*/ 2133 h 2539"/>
                  <a:gd name="T60" fmla="*/ 1327 w 1684"/>
                  <a:gd name="T61" fmla="*/ 2175 h 2539"/>
                  <a:gd name="T62" fmla="*/ 1327 w 1684"/>
                  <a:gd name="T63" fmla="*/ 2091 h 2539"/>
                  <a:gd name="T64" fmla="*/ 711 w 1684"/>
                  <a:gd name="T65" fmla="*/ 1630 h 2539"/>
                  <a:gd name="T66" fmla="*/ 711 w 1684"/>
                  <a:gd name="T67" fmla="*/ 1714 h 2539"/>
                  <a:gd name="T68" fmla="*/ 1369 w 1684"/>
                  <a:gd name="T69" fmla="*/ 1672 h 2539"/>
                  <a:gd name="T70" fmla="*/ 1327 w 1684"/>
                  <a:gd name="T71" fmla="*/ 1168 h 2539"/>
                  <a:gd name="T72" fmla="*/ 669 w 1684"/>
                  <a:gd name="T73" fmla="*/ 1211 h 2539"/>
                  <a:gd name="T74" fmla="*/ 1327 w 1684"/>
                  <a:gd name="T75" fmla="*/ 1253 h 2539"/>
                  <a:gd name="T76" fmla="*/ 1327 w 1684"/>
                  <a:gd name="T77" fmla="*/ 1168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84" h="2539">
                    <a:moveTo>
                      <a:pt x="1463" y="552"/>
                    </a:moveTo>
                    <a:cubicBezTo>
                      <a:pt x="1423" y="552"/>
                      <a:pt x="1423" y="552"/>
                      <a:pt x="1423" y="552"/>
                    </a:cubicBezTo>
                    <a:cubicBezTo>
                      <a:pt x="1423" y="544"/>
                      <a:pt x="1423" y="544"/>
                      <a:pt x="1423" y="544"/>
                    </a:cubicBezTo>
                    <a:cubicBezTo>
                      <a:pt x="1390" y="499"/>
                      <a:pt x="1330" y="452"/>
                      <a:pt x="1225" y="452"/>
                    </a:cubicBezTo>
                    <a:cubicBezTo>
                      <a:pt x="1058" y="452"/>
                      <a:pt x="1058" y="452"/>
                      <a:pt x="1058" y="452"/>
                    </a:cubicBezTo>
                    <a:cubicBezTo>
                      <a:pt x="1015" y="452"/>
                      <a:pt x="993" y="423"/>
                      <a:pt x="982" y="394"/>
                    </a:cubicBezTo>
                    <a:cubicBezTo>
                      <a:pt x="999" y="380"/>
                      <a:pt x="1014" y="364"/>
                      <a:pt x="1026" y="346"/>
                    </a:cubicBezTo>
                    <a:cubicBezTo>
                      <a:pt x="1050" y="310"/>
                      <a:pt x="1064" y="267"/>
                      <a:pt x="1064" y="222"/>
                    </a:cubicBezTo>
                    <a:cubicBezTo>
                      <a:pt x="1064" y="191"/>
                      <a:pt x="1058" y="162"/>
                      <a:pt x="1046" y="135"/>
                    </a:cubicBezTo>
                    <a:cubicBezTo>
                      <a:pt x="1030" y="95"/>
                      <a:pt x="1001" y="62"/>
                      <a:pt x="966" y="38"/>
                    </a:cubicBezTo>
                    <a:cubicBezTo>
                      <a:pt x="931" y="14"/>
                      <a:pt x="888" y="0"/>
                      <a:pt x="842" y="0"/>
                    </a:cubicBezTo>
                    <a:cubicBezTo>
                      <a:pt x="811" y="0"/>
                      <a:pt x="782" y="6"/>
                      <a:pt x="756" y="17"/>
                    </a:cubicBezTo>
                    <a:cubicBezTo>
                      <a:pt x="716" y="34"/>
                      <a:pt x="682" y="62"/>
                      <a:pt x="658" y="98"/>
                    </a:cubicBezTo>
                    <a:cubicBezTo>
                      <a:pt x="634" y="133"/>
                      <a:pt x="620" y="176"/>
                      <a:pt x="620" y="222"/>
                    </a:cubicBezTo>
                    <a:cubicBezTo>
                      <a:pt x="620" y="252"/>
                      <a:pt x="626" y="282"/>
                      <a:pt x="637" y="308"/>
                    </a:cubicBezTo>
                    <a:cubicBezTo>
                      <a:pt x="652" y="342"/>
                      <a:pt x="674" y="371"/>
                      <a:pt x="702" y="394"/>
                    </a:cubicBezTo>
                    <a:cubicBezTo>
                      <a:pt x="691" y="423"/>
                      <a:pt x="669" y="452"/>
                      <a:pt x="626" y="452"/>
                    </a:cubicBezTo>
                    <a:cubicBezTo>
                      <a:pt x="459" y="452"/>
                      <a:pt x="459" y="452"/>
                      <a:pt x="459" y="452"/>
                    </a:cubicBezTo>
                    <a:cubicBezTo>
                      <a:pt x="354" y="452"/>
                      <a:pt x="295" y="499"/>
                      <a:pt x="262" y="544"/>
                    </a:cubicBezTo>
                    <a:cubicBezTo>
                      <a:pt x="262" y="552"/>
                      <a:pt x="262" y="552"/>
                      <a:pt x="262" y="552"/>
                    </a:cubicBezTo>
                    <a:cubicBezTo>
                      <a:pt x="221" y="552"/>
                      <a:pt x="221" y="552"/>
                      <a:pt x="221" y="552"/>
                    </a:cubicBezTo>
                    <a:cubicBezTo>
                      <a:pt x="99" y="552"/>
                      <a:pt x="0" y="651"/>
                      <a:pt x="0" y="773"/>
                    </a:cubicBezTo>
                    <a:cubicBezTo>
                      <a:pt x="0" y="2318"/>
                      <a:pt x="0" y="2318"/>
                      <a:pt x="0" y="2318"/>
                    </a:cubicBezTo>
                    <a:cubicBezTo>
                      <a:pt x="0" y="2440"/>
                      <a:pt x="99" y="2539"/>
                      <a:pt x="221" y="2539"/>
                    </a:cubicBezTo>
                    <a:cubicBezTo>
                      <a:pt x="1463" y="2539"/>
                      <a:pt x="1463" y="2539"/>
                      <a:pt x="1463" y="2539"/>
                    </a:cubicBezTo>
                    <a:cubicBezTo>
                      <a:pt x="1585" y="2539"/>
                      <a:pt x="1684" y="2440"/>
                      <a:pt x="1684" y="2318"/>
                    </a:cubicBezTo>
                    <a:cubicBezTo>
                      <a:pt x="1684" y="773"/>
                      <a:pt x="1684" y="773"/>
                      <a:pt x="1684" y="773"/>
                    </a:cubicBezTo>
                    <a:cubicBezTo>
                      <a:pt x="1684" y="651"/>
                      <a:pt x="1585" y="552"/>
                      <a:pt x="1463" y="552"/>
                    </a:cubicBezTo>
                    <a:close/>
                    <a:moveTo>
                      <a:pt x="738" y="178"/>
                    </a:moveTo>
                    <a:cubicBezTo>
                      <a:pt x="746" y="158"/>
                      <a:pt x="761" y="140"/>
                      <a:pt x="779" y="128"/>
                    </a:cubicBezTo>
                    <a:cubicBezTo>
                      <a:pt x="797" y="116"/>
                      <a:pt x="818" y="109"/>
                      <a:pt x="842" y="109"/>
                    </a:cubicBezTo>
                    <a:cubicBezTo>
                      <a:pt x="858" y="109"/>
                      <a:pt x="872" y="112"/>
                      <a:pt x="886" y="118"/>
                    </a:cubicBezTo>
                    <a:cubicBezTo>
                      <a:pt x="906" y="126"/>
                      <a:pt x="923" y="141"/>
                      <a:pt x="936" y="159"/>
                    </a:cubicBezTo>
                    <a:cubicBezTo>
                      <a:pt x="948" y="177"/>
                      <a:pt x="955" y="198"/>
                      <a:pt x="955" y="222"/>
                    </a:cubicBezTo>
                    <a:cubicBezTo>
                      <a:pt x="955" y="237"/>
                      <a:pt x="952" y="252"/>
                      <a:pt x="946" y="266"/>
                    </a:cubicBezTo>
                    <a:cubicBezTo>
                      <a:pt x="938" y="286"/>
                      <a:pt x="923" y="303"/>
                      <a:pt x="905" y="315"/>
                    </a:cubicBezTo>
                    <a:cubicBezTo>
                      <a:pt x="891" y="325"/>
                      <a:pt x="876" y="331"/>
                      <a:pt x="859" y="333"/>
                    </a:cubicBezTo>
                    <a:cubicBezTo>
                      <a:pt x="825" y="333"/>
                      <a:pt x="825" y="333"/>
                      <a:pt x="825" y="333"/>
                    </a:cubicBezTo>
                    <a:cubicBezTo>
                      <a:pt x="815" y="332"/>
                      <a:pt x="806" y="329"/>
                      <a:pt x="798" y="326"/>
                    </a:cubicBezTo>
                    <a:cubicBezTo>
                      <a:pt x="778" y="317"/>
                      <a:pt x="760" y="303"/>
                      <a:pt x="748" y="285"/>
                    </a:cubicBezTo>
                    <a:cubicBezTo>
                      <a:pt x="736" y="267"/>
                      <a:pt x="729" y="245"/>
                      <a:pt x="729" y="222"/>
                    </a:cubicBezTo>
                    <a:cubicBezTo>
                      <a:pt x="729" y="206"/>
                      <a:pt x="732" y="191"/>
                      <a:pt x="738" y="178"/>
                    </a:cubicBezTo>
                    <a:close/>
                    <a:moveTo>
                      <a:pt x="1553" y="2318"/>
                    </a:moveTo>
                    <a:cubicBezTo>
                      <a:pt x="1553" y="2367"/>
                      <a:pt x="1513" y="2407"/>
                      <a:pt x="1463" y="2407"/>
                    </a:cubicBezTo>
                    <a:cubicBezTo>
                      <a:pt x="221" y="2407"/>
                      <a:pt x="221" y="2407"/>
                      <a:pt x="221" y="2407"/>
                    </a:cubicBezTo>
                    <a:cubicBezTo>
                      <a:pt x="172" y="2407"/>
                      <a:pt x="132" y="2367"/>
                      <a:pt x="132" y="2318"/>
                    </a:cubicBezTo>
                    <a:cubicBezTo>
                      <a:pt x="132" y="773"/>
                      <a:pt x="132" y="773"/>
                      <a:pt x="132" y="773"/>
                    </a:cubicBezTo>
                    <a:cubicBezTo>
                      <a:pt x="132" y="723"/>
                      <a:pt x="172" y="683"/>
                      <a:pt x="221" y="683"/>
                    </a:cubicBezTo>
                    <a:cubicBezTo>
                      <a:pt x="262" y="683"/>
                      <a:pt x="262" y="683"/>
                      <a:pt x="262" y="683"/>
                    </a:cubicBezTo>
                    <a:cubicBezTo>
                      <a:pt x="262" y="709"/>
                      <a:pt x="262" y="709"/>
                      <a:pt x="262" y="709"/>
                    </a:cubicBezTo>
                    <a:cubicBezTo>
                      <a:pt x="262" y="735"/>
                      <a:pt x="282" y="756"/>
                      <a:pt x="308" y="756"/>
                    </a:cubicBezTo>
                    <a:cubicBezTo>
                      <a:pt x="1376" y="756"/>
                      <a:pt x="1376" y="756"/>
                      <a:pt x="1376" y="756"/>
                    </a:cubicBezTo>
                    <a:cubicBezTo>
                      <a:pt x="1401" y="756"/>
                      <a:pt x="1422" y="735"/>
                      <a:pt x="1422" y="709"/>
                    </a:cubicBezTo>
                    <a:cubicBezTo>
                      <a:pt x="1422" y="683"/>
                      <a:pt x="1422" y="683"/>
                      <a:pt x="1422" y="683"/>
                    </a:cubicBezTo>
                    <a:cubicBezTo>
                      <a:pt x="1463" y="683"/>
                      <a:pt x="1463" y="683"/>
                      <a:pt x="1463" y="683"/>
                    </a:cubicBezTo>
                    <a:cubicBezTo>
                      <a:pt x="1513" y="683"/>
                      <a:pt x="1553" y="723"/>
                      <a:pt x="1553" y="773"/>
                    </a:cubicBezTo>
                    <a:lnTo>
                      <a:pt x="1553" y="2318"/>
                    </a:lnTo>
                    <a:close/>
                    <a:moveTo>
                      <a:pt x="1327" y="2091"/>
                    </a:moveTo>
                    <a:cubicBezTo>
                      <a:pt x="711" y="2091"/>
                      <a:pt x="711" y="2091"/>
                      <a:pt x="711" y="2091"/>
                    </a:cubicBezTo>
                    <a:cubicBezTo>
                      <a:pt x="688" y="2091"/>
                      <a:pt x="669" y="2110"/>
                      <a:pt x="669" y="2133"/>
                    </a:cubicBezTo>
                    <a:cubicBezTo>
                      <a:pt x="669" y="2156"/>
                      <a:pt x="688" y="2175"/>
                      <a:pt x="711" y="2175"/>
                    </a:cubicBezTo>
                    <a:cubicBezTo>
                      <a:pt x="1327" y="2175"/>
                      <a:pt x="1327" y="2175"/>
                      <a:pt x="1327" y="2175"/>
                    </a:cubicBezTo>
                    <a:cubicBezTo>
                      <a:pt x="1350" y="2175"/>
                      <a:pt x="1369" y="2156"/>
                      <a:pt x="1369" y="2133"/>
                    </a:cubicBezTo>
                    <a:cubicBezTo>
                      <a:pt x="1369" y="2110"/>
                      <a:pt x="1350" y="2091"/>
                      <a:pt x="1327" y="2091"/>
                    </a:cubicBezTo>
                    <a:close/>
                    <a:moveTo>
                      <a:pt x="1327" y="1630"/>
                    </a:moveTo>
                    <a:cubicBezTo>
                      <a:pt x="711" y="1630"/>
                      <a:pt x="711" y="1630"/>
                      <a:pt x="711" y="1630"/>
                    </a:cubicBezTo>
                    <a:cubicBezTo>
                      <a:pt x="688" y="1630"/>
                      <a:pt x="669" y="1648"/>
                      <a:pt x="669" y="1672"/>
                    </a:cubicBezTo>
                    <a:cubicBezTo>
                      <a:pt x="669" y="1695"/>
                      <a:pt x="688" y="1714"/>
                      <a:pt x="711" y="1714"/>
                    </a:cubicBezTo>
                    <a:cubicBezTo>
                      <a:pt x="1327" y="1714"/>
                      <a:pt x="1327" y="1714"/>
                      <a:pt x="1327" y="1714"/>
                    </a:cubicBezTo>
                    <a:cubicBezTo>
                      <a:pt x="1350" y="1714"/>
                      <a:pt x="1369" y="1695"/>
                      <a:pt x="1369" y="1672"/>
                    </a:cubicBezTo>
                    <a:cubicBezTo>
                      <a:pt x="1369" y="1648"/>
                      <a:pt x="1350" y="1630"/>
                      <a:pt x="1327" y="1630"/>
                    </a:cubicBezTo>
                    <a:close/>
                    <a:moveTo>
                      <a:pt x="1327" y="1168"/>
                    </a:moveTo>
                    <a:cubicBezTo>
                      <a:pt x="711" y="1168"/>
                      <a:pt x="711" y="1168"/>
                      <a:pt x="711" y="1168"/>
                    </a:cubicBezTo>
                    <a:cubicBezTo>
                      <a:pt x="688" y="1168"/>
                      <a:pt x="669" y="1187"/>
                      <a:pt x="669" y="1211"/>
                    </a:cubicBezTo>
                    <a:cubicBezTo>
                      <a:pt x="669" y="1234"/>
                      <a:pt x="688" y="1253"/>
                      <a:pt x="711" y="1253"/>
                    </a:cubicBezTo>
                    <a:cubicBezTo>
                      <a:pt x="1327" y="1253"/>
                      <a:pt x="1327" y="1253"/>
                      <a:pt x="1327" y="1253"/>
                    </a:cubicBezTo>
                    <a:cubicBezTo>
                      <a:pt x="1350" y="1253"/>
                      <a:pt x="1369" y="1234"/>
                      <a:pt x="1369" y="1211"/>
                    </a:cubicBezTo>
                    <a:cubicBezTo>
                      <a:pt x="1369" y="1187"/>
                      <a:pt x="1350" y="1168"/>
                      <a:pt x="1327" y="11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90"/>
              <p:cNvSpPr>
                <a:spLocks noEditPoints="1"/>
              </p:cNvSpPr>
              <p:nvPr/>
            </p:nvSpPr>
            <p:spPr bwMode="auto">
              <a:xfrm>
                <a:off x="919568" y="2076216"/>
                <a:ext cx="149053" cy="111219"/>
              </a:xfrm>
              <a:custGeom>
                <a:avLst/>
                <a:gdLst>
                  <a:gd name="T0" fmla="*/ 8 w 208"/>
                  <a:gd name="T1" fmla="*/ 0 h 156"/>
                  <a:gd name="T2" fmla="*/ 149 w 208"/>
                  <a:gd name="T3" fmla="*/ 0 h 156"/>
                  <a:gd name="T4" fmla="*/ 156 w 208"/>
                  <a:gd name="T5" fmla="*/ 0 h 156"/>
                  <a:gd name="T6" fmla="*/ 156 w 208"/>
                  <a:gd name="T7" fmla="*/ 8 h 156"/>
                  <a:gd name="T8" fmla="*/ 156 w 208"/>
                  <a:gd name="T9" fmla="*/ 23 h 156"/>
                  <a:gd name="T10" fmla="*/ 141 w 208"/>
                  <a:gd name="T11" fmla="*/ 39 h 156"/>
                  <a:gd name="T12" fmla="*/ 141 w 208"/>
                  <a:gd name="T13" fmla="*/ 15 h 156"/>
                  <a:gd name="T14" fmla="*/ 15 w 208"/>
                  <a:gd name="T15" fmla="*/ 15 h 156"/>
                  <a:gd name="T16" fmla="*/ 15 w 208"/>
                  <a:gd name="T17" fmla="*/ 141 h 156"/>
                  <a:gd name="T18" fmla="*/ 141 w 208"/>
                  <a:gd name="T19" fmla="*/ 141 h 156"/>
                  <a:gd name="T20" fmla="*/ 141 w 208"/>
                  <a:gd name="T21" fmla="*/ 122 h 156"/>
                  <a:gd name="T22" fmla="*/ 156 w 208"/>
                  <a:gd name="T23" fmla="*/ 105 h 156"/>
                  <a:gd name="T24" fmla="*/ 156 w 208"/>
                  <a:gd name="T25" fmla="*/ 148 h 156"/>
                  <a:gd name="T26" fmla="*/ 156 w 208"/>
                  <a:gd name="T27" fmla="*/ 156 h 156"/>
                  <a:gd name="T28" fmla="*/ 149 w 208"/>
                  <a:gd name="T29" fmla="*/ 156 h 156"/>
                  <a:gd name="T30" fmla="*/ 8 w 208"/>
                  <a:gd name="T31" fmla="*/ 156 h 156"/>
                  <a:gd name="T32" fmla="*/ 0 w 208"/>
                  <a:gd name="T33" fmla="*/ 156 h 156"/>
                  <a:gd name="T34" fmla="*/ 0 w 208"/>
                  <a:gd name="T35" fmla="*/ 148 h 156"/>
                  <a:gd name="T36" fmla="*/ 0 w 208"/>
                  <a:gd name="T37" fmla="*/ 8 h 156"/>
                  <a:gd name="T38" fmla="*/ 0 w 208"/>
                  <a:gd name="T39" fmla="*/ 0 h 156"/>
                  <a:gd name="T40" fmla="*/ 8 w 208"/>
                  <a:gd name="T41" fmla="*/ 0 h 156"/>
                  <a:gd name="T42" fmla="*/ 62 w 208"/>
                  <a:gd name="T43" fmla="*/ 70 h 156"/>
                  <a:gd name="T44" fmla="*/ 103 w 208"/>
                  <a:gd name="T45" fmla="*/ 119 h 156"/>
                  <a:gd name="T46" fmla="*/ 119 w 208"/>
                  <a:gd name="T47" fmla="*/ 121 h 156"/>
                  <a:gd name="T48" fmla="*/ 121 w 208"/>
                  <a:gd name="T49" fmla="*/ 120 h 156"/>
                  <a:gd name="T50" fmla="*/ 121 w 208"/>
                  <a:gd name="T51" fmla="*/ 120 h 156"/>
                  <a:gd name="T52" fmla="*/ 204 w 208"/>
                  <a:gd name="T53" fmla="*/ 30 h 156"/>
                  <a:gd name="T54" fmla="*/ 203 w 208"/>
                  <a:gd name="T55" fmla="*/ 13 h 156"/>
                  <a:gd name="T56" fmla="*/ 186 w 208"/>
                  <a:gd name="T57" fmla="*/ 14 h 156"/>
                  <a:gd name="T58" fmla="*/ 112 w 208"/>
                  <a:gd name="T59" fmla="*/ 94 h 156"/>
                  <a:gd name="T60" fmla="*/ 80 w 208"/>
                  <a:gd name="T61" fmla="*/ 55 h 156"/>
                  <a:gd name="T62" fmla="*/ 63 w 208"/>
                  <a:gd name="T63" fmla="*/ 54 h 156"/>
                  <a:gd name="T64" fmla="*/ 62 w 208"/>
                  <a:gd name="T65" fmla="*/ 7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" h="156">
                    <a:moveTo>
                      <a:pt x="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62" y="70"/>
                    </a:moveTo>
                    <a:cubicBezTo>
                      <a:pt x="103" y="119"/>
                      <a:pt x="103" y="119"/>
                      <a:pt x="103" y="119"/>
                    </a:cubicBezTo>
                    <a:cubicBezTo>
                      <a:pt x="107" y="124"/>
                      <a:pt x="114" y="125"/>
                      <a:pt x="119" y="121"/>
                    </a:cubicBezTo>
                    <a:cubicBezTo>
                      <a:pt x="120" y="121"/>
                      <a:pt x="120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8" y="25"/>
                      <a:pt x="208" y="18"/>
                      <a:pt x="203" y="13"/>
                    </a:cubicBezTo>
                    <a:cubicBezTo>
                      <a:pt x="198" y="9"/>
                      <a:pt x="191" y="9"/>
                      <a:pt x="186" y="14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76" y="51"/>
                      <a:pt x="69" y="50"/>
                      <a:pt x="63" y="54"/>
                    </a:cubicBezTo>
                    <a:cubicBezTo>
                      <a:pt x="58" y="58"/>
                      <a:pt x="58" y="65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90"/>
              <p:cNvSpPr>
                <a:spLocks noEditPoints="1"/>
              </p:cNvSpPr>
              <p:nvPr/>
            </p:nvSpPr>
            <p:spPr bwMode="auto">
              <a:xfrm>
                <a:off x="919568" y="2203282"/>
                <a:ext cx="149053" cy="111219"/>
              </a:xfrm>
              <a:custGeom>
                <a:avLst/>
                <a:gdLst>
                  <a:gd name="T0" fmla="*/ 8 w 208"/>
                  <a:gd name="T1" fmla="*/ 0 h 156"/>
                  <a:gd name="T2" fmla="*/ 149 w 208"/>
                  <a:gd name="T3" fmla="*/ 0 h 156"/>
                  <a:gd name="T4" fmla="*/ 156 w 208"/>
                  <a:gd name="T5" fmla="*/ 0 h 156"/>
                  <a:gd name="T6" fmla="*/ 156 w 208"/>
                  <a:gd name="T7" fmla="*/ 8 h 156"/>
                  <a:gd name="T8" fmla="*/ 156 w 208"/>
                  <a:gd name="T9" fmla="*/ 23 h 156"/>
                  <a:gd name="T10" fmla="*/ 141 w 208"/>
                  <a:gd name="T11" fmla="*/ 39 h 156"/>
                  <a:gd name="T12" fmla="*/ 141 w 208"/>
                  <a:gd name="T13" fmla="*/ 15 h 156"/>
                  <a:gd name="T14" fmla="*/ 15 w 208"/>
                  <a:gd name="T15" fmla="*/ 15 h 156"/>
                  <a:gd name="T16" fmla="*/ 15 w 208"/>
                  <a:gd name="T17" fmla="*/ 141 h 156"/>
                  <a:gd name="T18" fmla="*/ 141 w 208"/>
                  <a:gd name="T19" fmla="*/ 141 h 156"/>
                  <a:gd name="T20" fmla="*/ 141 w 208"/>
                  <a:gd name="T21" fmla="*/ 122 h 156"/>
                  <a:gd name="T22" fmla="*/ 156 w 208"/>
                  <a:gd name="T23" fmla="*/ 105 h 156"/>
                  <a:gd name="T24" fmla="*/ 156 w 208"/>
                  <a:gd name="T25" fmla="*/ 148 h 156"/>
                  <a:gd name="T26" fmla="*/ 156 w 208"/>
                  <a:gd name="T27" fmla="*/ 156 h 156"/>
                  <a:gd name="T28" fmla="*/ 149 w 208"/>
                  <a:gd name="T29" fmla="*/ 156 h 156"/>
                  <a:gd name="T30" fmla="*/ 8 w 208"/>
                  <a:gd name="T31" fmla="*/ 156 h 156"/>
                  <a:gd name="T32" fmla="*/ 0 w 208"/>
                  <a:gd name="T33" fmla="*/ 156 h 156"/>
                  <a:gd name="T34" fmla="*/ 0 w 208"/>
                  <a:gd name="T35" fmla="*/ 148 h 156"/>
                  <a:gd name="T36" fmla="*/ 0 w 208"/>
                  <a:gd name="T37" fmla="*/ 8 h 156"/>
                  <a:gd name="T38" fmla="*/ 0 w 208"/>
                  <a:gd name="T39" fmla="*/ 0 h 156"/>
                  <a:gd name="T40" fmla="*/ 8 w 208"/>
                  <a:gd name="T41" fmla="*/ 0 h 156"/>
                  <a:gd name="T42" fmla="*/ 62 w 208"/>
                  <a:gd name="T43" fmla="*/ 70 h 156"/>
                  <a:gd name="T44" fmla="*/ 103 w 208"/>
                  <a:gd name="T45" fmla="*/ 119 h 156"/>
                  <a:gd name="T46" fmla="*/ 119 w 208"/>
                  <a:gd name="T47" fmla="*/ 121 h 156"/>
                  <a:gd name="T48" fmla="*/ 121 w 208"/>
                  <a:gd name="T49" fmla="*/ 120 h 156"/>
                  <a:gd name="T50" fmla="*/ 121 w 208"/>
                  <a:gd name="T51" fmla="*/ 120 h 156"/>
                  <a:gd name="T52" fmla="*/ 204 w 208"/>
                  <a:gd name="T53" fmla="*/ 30 h 156"/>
                  <a:gd name="T54" fmla="*/ 203 w 208"/>
                  <a:gd name="T55" fmla="*/ 13 h 156"/>
                  <a:gd name="T56" fmla="*/ 186 w 208"/>
                  <a:gd name="T57" fmla="*/ 14 h 156"/>
                  <a:gd name="T58" fmla="*/ 112 w 208"/>
                  <a:gd name="T59" fmla="*/ 94 h 156"/>
                  <a:gd name="T60" fmla="*/ 80 w 208"/>
                  <a:gd name="T61" fmla="*/ 55 h 156"/>
                  <a:gd name="T62" fmla="*/ 63 w 208"/>
                  <a:gd name="T63" fmla="*/ 54 h 156"/>
                  <a:gd name="T64" fmla="*/ 62 w 208"/>
                  <a:gd name="T65" fmla="*/ 7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" h="156">
                    <a:moveTo>
                      <a:pt x="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62" y="70"/>
                    </a:moveTo>
                    <a:cubicBezTo>
                      <a:pt x="103" y="119"/>
                      <a:pt x="103" y="119"/>
                      <a:pt x="103" y="119"/>
                    </a:cubicBezTo>
                    <a:cubicBezTo>
                      <a:pt x="107" y="124"/>
                      <a:pt x="114" y="125"/>
                      <a:pt x="119" y="121"/>
                    </a:cubicBezTo>
                    <a:cubicBezTo>
                      <a:pt x="120" y="121"/>
                      <a:pt x="120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8" y="25"/>
                      <a:pt x="208" y="18"/>
                      <a:pt x="203" y="13"/>
                    </a:cubicBezTo>
                    <a:cubicBezTo>
                      <a:pt x="198" y="9"/>
                      <a:pt x="191" y="9"/>
                      <a:pt x="186" y="14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76" y="51"/>
                      <a:pt x="69" y="50"/>
                      <a:pt x="63" y="54"/>
                    </a:cubicBezTo>
                    <a:cubicBezTo>
                      <a:pt x="58" y="58"/>
                      <a:pt x="58" y="65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0"/>
              <p:cNvSpPr>
                <a:spLocks noEditPoints="1"/>
              </p:cNvSpPr>
              <p:nvPr/>
            </p:nvSpPr>
            <p:spPr bwMode="auto">
              <a:xfrm>
                <a:off x="919568" y="2330348"/>
                <a:ext cx="149053" cy="111219"/>
              </a:xfrm>
              <a:custGeom>
                <a:avLst/>
                <a:gdLst>
                  <a:gd name="T0" fmla="*/ 8 w 208"/>
                  <a:gd name="T1" fmla="*/ 0 h 156"/>
                  <a:gd name="T2" fmla="*/ 149 w 208"/>
                  <a:gd name="T3" fmla="*/ 0 h 156"/>
                  <a:gd name="T4" fmla="*/ 156 w 208"/>
                  <a:gd name="T5" fmla="*/ 0 h 156"/>
                  <a:gd name="T6" fmla="*/ 156 w 208"/>
                  <a:gd name="T7" fmla="*/ 8 h 156"/>
                  <a:gd name="T8" fmla="*/ 156 w 208"/>
                  <a:gd name="T9" fmla="*/ 23 h 156"/>
                  <a:gd name="T10" fmla="*/ 141 w 208"/>
                  <a:gd name="T11" fmla="*/ 39 h 156"/>
                  <a:gd name="T12" fmla="*/ 141 w 208"/>
                  <a:gd name="T13" fmla="*/ 15 h 156"/>
                  <a:gd name="T14" fmla="*/ 15 w 208"/>
                  <a:gd name="T15" fmla="*/ 15 h 156"/>
                  <a:gd name="T16" fmla="*/ 15 w 208"/>
                  <a:gd name="T17" fmla="*/ 141 h 156"/>
                  <a:gd name="T18" fmla="*/ 141 w 208"/>
                  <a:gd name="T19" fmla="*/ 141 h 156"/>
                  <a:gd name="T20" fmla="*/ 141 w 208"/>
                  <a:gd name="T21" fmla="*/ 122 h 156"/>
                  <a:gd name="T22" fmla="*/ 156 w 208"/>
                  <a:gd name="T23" fmla="*/ 105 h 156"/>
                  <a:gd name="T24" fmla="*/ 156 w 208"/>
                  <a:gd name="T25" fmla="*/ 148 h 156"/>
                  <a:gd name="T26" fmla="*/ 156 w 208"/>
                  <a:gd name="T27" fmla="*/ 156 h 156"/>
                  <a:gd name="T28" fmla="*/ 149 w 208"/>
                  <a:gd name="T29" fmla="*/ 156 h 156"/>
                  <a:gd name="T30" fmla="*/ 8 w 208"/>
                  <a:gd name="T31" fmla="*/ 156 h 156"/>
                  <a:gd name="T32" fmla="*/ 0 w 208"/>
                  <a:gd name="T33" fmla="*/ 156 h 156"/>
                  <a:gd name="T34" fmla="*/ 0 w 208"/>
                  <a:gd name="T35" fmla="*/ 148 h 156"/>
                  <a:gd name="T36" fmla="*/ 0 w 208"/>
                  <a:gd name="T37" fmla="*/ 8 h 156"/>
                  <a:gd name="T38" fmla="*/ 0 w 208"/>
                  <a:gd name="T39" fmla="*/ 0 h 156"/>
                  <a:gd name="T40" fmla="*/ 8 w 208"/>
                  <a:gd name="T41" fmla="*/ 0 h 156"/>
                  <a:gd name="T42" fmla="*/ 62 w 208"/>
                  <a:gd name="T43" fmla="*/ 70 h 156"/>
                  <a:gd name="T44" fmla="*/ 103 w 208"/>
                  <a:gd name="T45" fmla="*/ 119 h 156"/>
                  <a:gd name="T46" fmla="*/ 119 w 208"/>
                  <a:gd name="T47" fmla="*/ 121 h 156"/>
                  <a:gd name="T48" fmla="*/ 121 w 208"/>
                  <a:gd name="T49" fmla="*/ 120 h 156"/>
                  <a:gd name="T50" fmla="*/ 121 w 208"/>
                  <a:gd name="T51" fmla="*/ 120 h 156"/>
                  <a:gd name="T52" fmla="*/ 204 w 208"/>
                  <a:gd name="T53" fmla="*/ 30 h 156"/>
                  <a:gd name="T54" fmla="*/ 203 w 208"/>
                  <a:gd name="T55" fmla="*/ 13 h 156"/>
                  <a:gd name="T56" fmla="*/ 186 w 208"/>
                  <a:gd name="T57" fmla="*/ 14 h 156"/>
                  <a:gd name="T58" fmla="*/ 112 w 208"/>
                  <a:gd name="T59" fmla="*/ 94 h 156"/>
                  <a:gd name="T60" fmla="*/ 80 w 208"/>
                  <a:gd name="T61" fmla="*/ 55 h 156"/>
                  <a:gd name="T62" fmla="*/ 63 w 208"/>
                  <a:gd name="T63" fmla="*/ 54 h 156"/>
                  <a:gd name="T64" fmla="*/ 62 w 208"/>
                  <a:gd name="T65" fmla="*/ 7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8" h="156">
                    <a:moveTo>
                      <a:pt x="8" y="0"/>
                    </a:moveTo>
                    <a:cubicBezTo>
                      <a:pt x="149" y="0"/>
                      <a:pt x="149" y="0"/>
                      <a:pt x="149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41" y="141"/>
                      <a:pt x="141" y="141"/>
                      <a:pt x="141" y="141"/>
                    </a:cubicBezTo>
                    <a:cubicBezTo>
                      <a:pt x="141" y="122"/>
                      <a:pt x="141" y="122"/>
                      <a:pt x="141" y="122"/>
                    </a:cubicBez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49" y="156"/>
                      <a:pt x="149" y="156"/>
                      <a:pt x="149" y="156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  <a:moveTo>
                      <a:pt x="62" y="70"/>
                    </a:moveTo>
                    <a:cubicBezTo>
                      <a:pt x="103" y="119"/>
                      <a:pt x="103" y="119"/>
                      <a:pt x="103" y="119"/>
                    </a:cubicBezTo>
                    <a:cubicBezTo>
                      <a:pt x="107" y="124"/>
                      <a:pt x="114" y="125"/>
                      <a:pt x="119" y="121"/>
                    </a:cubicBezTo>
                    <a:cubicBezTo>
                      <a:pt x="120" y="121"/>
                      <a:pt x="120" y="120"/>
                      <a:pt x="121" y="120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204" y="30"/>
                      <a:pt x="204" y="30"/>
                      <a:pt x="204" y="30"/>
                    </a:cubicBezTo>
                    <a:cubicBezTo>
                      <a:pt x="208" y="25"/>
                      <a:pt x="208" y="18"/>
                      <a:pt x="203" y="13"/>
                    </a:cubicBezTo>
                    <a:cubicBezTo>
                      <a:pt x="198" y="9"/>
                      <a:pt x="191" y="9"/>
                      <a:pt x="186" y="14"/>
                    </a:cubicBezTo>
                    <a:cubicBezTo>
                      <a:pt x="112" y="94"/>
                      <a:pt x="112" y="94"/>
                      <a:pt x="112" y="94"/>
                    </a:cubicBezTo>
                    <a:cubicBezTo>
                      <a:pt x="80" y="55"/>
                      <a:pt x="80" y="55"/>
                      <a:pt x="80" y="55"/>
                    </a:cubicBezTo>
                    <a:cubicBezTo>
                      <a:pt x="76" y="51"/>
                      <a:pt x="69" y="50"/>
                      <a:pt x="63" y="54"/>
                    </a:cubicBezTo>
                    <a:cubicBezTo>
                      <a:pt x="58" y="58"/>
                      <a:pt x="58" y="65"/>
                      <a:pt x="62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72490" y="2555748"/>
            <a:ext cx="586740" cy="586740"/>
            <a:chOff x="872490" y="2555748"/>
            <a:chExt cx="586740" cy="586740"/>
          </a:xfrm>
        </p:grpSpPr>
        <p:sp>
          <p:nvSpPr>
            <p:cNvPr id="127" name="Oval 126"/>
            <p:cNvSpPr/>
            <p:nvPr/>
          </p:nvSpPr>
          <p:spPr>
            <a:xfrm>
              <a:off x="872490" y="2555748"/>
              <a:ext cx="586740" cy="5867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40" name="Group 22539"/>
            <p:cNvGrpSpPr/>
            <p:nvPr/>
          </p:nvGrpSpPr>
          <p:grpSpPr>
            <a:xfrm>
              <a:off x="980738" y="2604135"/>
              <a:ext cx="370244" cy="481965"/>
              <a:chOff x="830262" y="2594610"/>
              <a:chExt cx="509269" cy="662940"/>
            </a:xfrm>
            <a:solidFill>
              <a:schemeClr val="bg1"/>
            </a:solidFill>
          </p:grpSpPr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914399" y="2876550"/>
                <a:ext cx="396874" cy="381000"/>
              </a:xfrm>
              <a:custGeom>
                <a:avLst/>
                <a:gdLst>
                  <a:gd name="T0" fmla="*/ 27 w 591"/>
                  <a:gd name="T1" fmla="*/ 55 h 567"/>
                  <a:gd name="T2" fmla="*/ 53 w 591"/>
                  <a:gd name="T3" fmla="*/ 48 h 567"/>
                  <a:gd name="T4" fmla="*/ 87 w 591"/>
                  <a:gd name="T5" fmla="*/ 61 h 567"/>
                  <a:gd name="T6" fmla="*/ 85 w 591"/>
                  <a:gd name="T7" fmla="*/ 76 h 567"/>
                  <a:gd name="T8" fmla="*/ 69 w 591"/>
                  <a:gd name="T9" fmla="*/ 81 h 567"/>
                  <a:gd name="T10" fmla="*/ 48 w 591"/>
                  <a:gd name="T11" fmla="*/ 73 h 567"/>
                  <a:gd name="T12" fmla="*/ 36 w 591"/>
                  <a:gd name="T13" fmla="*/ 150 h 567"/>
                  <a:gd name="T14" fmla="*/ 116 w 591"/>
                  <a:gd name="T15" fmla="*/ 344 h 567"/>
                  <a:gd name="T16" fmla="*/ 166 w 591"/>
                  <a:gd name="T17" fmla="*/ 406 h 567"/>
                  <a:gd name="T18" fmla="*/ 170 w 591"/>
                  <a:gd name="T19" fmla="*/ 433 h 567"/>
                  <a:gd name="T20" fmla="*/ 130 w 591"/>
                  <a:gd name="T21" fmla="*/ 533 h 567"/>
                  <a:gd name="T22" fmla="*/ 143 w 591"/>
                  <a:gd name="T23" fmla="*/ 534 h 567"/>
                  <a:gd name="T24" fmla="*/ 342 w 591"/>
                  <a:gd name="T25" fmla="*/ 534 h 567"/>
                  <a:gd name="T26" fmla="*/ 362 w 591"/>
                  <a:gd name="T27" fmla="*/ 524 h 567"/>
                  <a:gd name="T28" fmla="*/ 382 w 591"/>
                  <a:gd name="T29" fmla="*/ 496 h 567"/>
                  <a:gd name="T30" fmla="*/ 423 w 591"/>
                  <a:gd name="T31" fmla="*/ 474 h 567"/>
                  <a:gd name="T32" fmla="*/ 482 w 591"/>
                  <a:gd name="T33" fmla="*/ 474 h 567"/>
                  <a:gd name="T34" fmla="*/ 498 w 591"/>
                  <a:gd name="T35" fmla="*/ 472 h 567"/>
                  <a:gd name="T36" fmla="*/ 520 w 591"/>
                  <a:gd name="T37" fmla="*/ 446 h 567"/>
                  <a:gd name="T38" fmla="*/ 542 w 591"/>
                  <a:gd name="T39" fmla="*/ 413 h 567"/>
                  <a:gd name="T40" fmla="*/ 542 w 591"/>
                  <a:gd name="T41" fmla="*/ 382 h 567"/>
                  <a:gd name="T42" fmla="*/ 540 w 591"/>
                  <a:gd name="T43" fmla="*/ 352 h 567"/>
                  <a:gd name="T44" fmla="*/ 539 w 591"/>
                  <a:gd name="T45" fmla="*/ 332 h 567"/>
                  <a:gd name="T46" fmla="*/ 538 w 591"/>
                  <a:gd name="T47" fmla="*/ 296 h 567"/>
                  <a:gd name="T48" fmla="*/ 556 w 591"/>
                  <a:gd name="T49" fmla="*/ 280 h 567"/>
                  <a:gd name="T50" fmla="*/ 514 w 591"/>
                  <a:gd name="T51" fmla="*/ 214 h 567"/>
                  <a:gd name="T52" fmla="*/ 508 w 591"/>
                  <a:gd name="T53" fmla="*/ 185 h 567"/>
                  <a:gd name="T54" fmla="*/ 507 w 591"/>
                  <a:gd name="T55" fmla="*/ 91 h 567"/>
                  <a:gd name="T56" fmla="*/ 492 w 591"/>
                  <a:gd name="T57" fmla="*/ 58 h 567"/>
                  <a:gd name="T58" fmla="*/ 477 w 591"/>
                  <a:gd name="T59" fmla="*/ 54 h 567"/>
                  <a:gd name="T60" fmla="*/ 450 w 591"/>
                  <a:gd name="T61" fmla="*/ 49 h 567"/>
                  <a:gd name="T62" fmla="*/ 468 w 591"/>
                  <a:gd name="T63" fmla="*/ 26 h 567"/>
                  <a:gd name="T64" fmla="*/ 504 w 591"/>
                  <a:gd name="T65" fmla="*/ 26 h 567"/>
                  <a:gd name="T66" fmla="*/ 538 w 591"/>
                  <a:gd name="T67" fmla="*/ 3 h 567"/>
                  <a:gd name="T68" fmla="*/ 549 w 591"/>
                  <a:gd name="T69" fmla="*/ 14 h 567"/>
                  <a:gd name="T70" fmla="*/ 542 w 591"/>
                  <a:gd name="T71" fmla="*/ 29 h 567"/>
                  <a:gd name="T72" fmla="*/ 517 w 591"/>
                  <a:gd name="T73" fmla="*/ 40 h 567"/>
                  <a:gd name="T74" fmla="*/ 536 w 591"/>
                  <a:gd name="T75" fmla="*/ 94 h 567"/>
                  <a:gd name="T76" fmla="*/ 537 w 591"/>
                  <a:gd name="T77" fmla="*/ 182 h 567"/>
                  <a:gd name="T78" fmla="*/ 543 w 591"/>
                  <a:gd name="T79" fmla="*/ 210 h 567"/>
                  <a:gd name="T80" fmla="*/ 581 w 591"/>
                  <a:gd name="T81" fmla="*/ 271 h 567"/>
                  <a:gd name="T82" fmla="*/ 577 w 591"/>
                  <a:gd name="T83" fmla="*/ 301 h 567"/>
                  <a:gd name="T84" fmla="*/ 565 w 591"/>
                  <a:gd name="T85" fmla="*/ 312 h 567"/>
                  <a:gd name="T86" fmla="*/ 580 w 591"/>
                  <a:gd name="T87" fmla="*/ 337 h 567"/>
                  <a:gd name="T88" fmla="*/ 575 w 591"/>
                  <a:gd name="T89" fmla="*/ 370 h 567"/>
                  <a:gd name="T90" fmla="*/ 558 w 591"/>
                  <a:gd name="T91" fmla="*/ 440 h 567"/>
                  <a:gd name="T92" fmla="*/ 551 w 591"/>
                  <a:gd name="T93" fmla="*/ 452 h 567"/>
                  <a:gd name="T94" fmla="*/ 487 w 591"/>
                  <a:gd name="T95" fmla="*/ 506 h 567"/>
                  <a:gd name="T96" fmla="*/ 425 w 591"/>
                  <a:gd name="T97" fmla="*/ 506 h 567"/>
                  <a:gd name="T98" fmla="*/ 409 w 591"/>
                  <a:gd name="T99" fmla="*/ 515 h 567"/>
                  <a:gd name="T100" fmla="*/ 379 w 591"/>
                  <a:gd name="T101" fmla="*/ 556 h 567"/>
                  <a:gd name="T102" fmla="*/ 359 w 591"/>
                  <a:gd name="T103" fmla="*/ 567 h 567"/>
                  <a:gd name="T104" fmla="*/ 115 w 591"/>
                  <a:gd name="T105" fmla="*/ 566 h 567"/>
                  <a:gd name="T106" fmla="*/ 99 w 591"/>
                  <a:gd name="T107" fmla="*/ 543 h 567"/>
                  <a:gd name="T108" fmla="*/ 140 w 591"/>
                  <a:gd name="T109" fmla="*/ 440 h 567"/>
                  <a:gd name="T110" fmla="*/ 137 w 591"/>
                  <a:gd name="T111" fmla="*/ 420 h 567"/>
                  <a:gd name="T112" fmla="*/ 27 w 591"/>
                  <a:gd name="T113" fmla="*/ 242 h 567"/>
                  <a:gd name="T114" fmla="*/ 25 w 591"/>
                  <a:gd name="T115" fmla="*/ 57 h 567"/>
                  <a:gd name="T116" fmla="*/ 27 w 591"/>
                  <a:gd name="T117" fmla="*/ 55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91" h="567">
                    <a:moveTo>
                      <a:pt x="27" y="55"/>
                    </a:moveTo>
                    <a:cubicBezTo>
                      <a:pt x="36" y="54"/>
                      <a:pt x="45" y="55"/>
                      <a:pt x="53" y="48"/>
                    </a:cubicBezTo>
                    <a:cubicBezTo>
                      <a:pt x="59" y="43"/>
                      <a:pt x="84" y="53"/>
                      <a:pt x="87" y="61"/>
                    </a:cubicBezTo>
                    <a:cubicBezTo>
                      <a:pt x="88" y="66"/>
                      <a:pt x="88" y="73"/>
                      <a:pt x="85" y="76"/>
                    </a:cubicBezTo>
                    <a:cubicBezTo>
                      <a:pt x="81" y="79"/>
                      <a:pt x="74" y="81"/>
                      <a:pt x="69" y="81"/>
                    </a:cubicBezTo>
                    <a:cubicBezTo>
                      <a:pt x="62" y="80"/>
                      <a:pt x="56" y="76"/>
                      <a:pt x="48" y="73"/>
                    </a:cubicBezTo>
                    <a:cubicBezTo>
                      <a:pt x="38" y="98"/>
                      <a:pt x="35" y="123"/>
                      <a:pt x="36" y="150"/>
                    </a:cubicBezTo>
                    <a:cubicBezTo>
                      <a:pt x="40" y="223"/>
                      <a:pt x="74" y="285"/>
                      <a:pt x="116" y="344"/>
                    </a:cubicBezTo>
                    <a:cubicBezTo>
                      <a:pt x="131" y="365"/>
                      <a:pt x="149" y="386"/>
                      <a:pt x="166" y="406"/>
                    </a:cubicBezTo>
                    <a:cubicBezTo>
                      <a:pt x="173" y="415"/>
                      <a:pt x="175" y="423"/>
                      <a:pt x="170" y="433"/>
                    </a:cubicBezTo>
                    <a:cubicBezTo>
                      <a:pt x="157" y="466"/>
                      <a:pt x="144" y="499"/>
                      <a:pt x="130" y="533"/>
                    </a:cubicBezTo>
                    <a:cubicBezTo>
                      <a:pt x="135" y="534"/>
                      <a:pt x="139" y="534"/>
                      <a:pt x="143" y="534"/>
                    </a:cubicBezTo>
                    <a:cubicBezTo>
                      <a:pt x="210" y="534"/>
                      <a:pt x="276" y="534"/>
                      <a:pt x="342" y="534"/>
                    </a:cubicBezTo>
                    <a:cubicBezTo>
                      <a:pt x="351" y="534"/>
                      <a:pt x="357" y="532"/>
                      <a:pt x="362" y="524"/>
                    </a:cubicBezTo>
                    <a:cubicBezTo>
                      <a:pt x="368" y="514"/>
                      <a:pt x="376" y="505"/>
                      <a:pt x="382" y="496"/>
                    </a:cubicBezTo>
                    <a:cubicBezTo>
                      <a:pt x="392" y="480"/>
                      <a:pt x="405" y="474"/>
                      <a:pt x="423" y="474"/>
                    </a:cubicBezTo>
                    <a:cubicBezTo>
                      <a:pt x="443" y="474"/>
                      <a:pt x="462" y="474"/>
                      <a:pt x="482" y="474"/>
                    </a:cubicBezTo>
                    <a:cubicBezTo>
                      <a:pt x="487" y="474"/>
                      <a:pt x="492" y="473"/>
                      <a:pt x="498" y="472"/>
                    </a:cubicBezTo>
                    <a:cubicBezTo>
                      <a:pt x="512" y="470"/>
                      <a:pt x="519" y="462"/>
                      <a:pt x="520" y="446"/>
                    </a:cubicBezTo>
                    <a:cubicBezTo>
                      <a:pt x="520" y="431"/>
                      <a:pt x="528" y="420"/>
                      <a:pt x="542" y="413"/>
                    </a:cubicBezTo>
                    <a:cubicBezTo>
                      <a:pt x="554" y="406"/>
                      <a:pt x="554" y="390"/>
                      <a:pt x="542" y="382"/>
                    </a:cubicBezTo>
                    <a:cubicBezTo>
                      <a:pt x="527" y="372"/>
                      <a:pt x="527" y="365"/>
                      <a:pt x="540" y="352"/>
                    </a:cubicBezTo>
                    <a:cubicBezTo>
                      <a:pt x="551" y="342"/>
                      <a:pt x="551" y="342"/>
                      <a:pt x="539" y="332"/>
                    </a:cubicBezTo>
                    <a:cubicBezTo>
                      <a:pt x="521" y="318"/>
                      <a:pt x="520" y="311"/>
                      <a:pt x="538" y="296"/>
                    </a:cubicBezTo>
                    <a:cubicBezTo>
                      <a:pt x="544" y="291"/>
                      <a:pt x="549" y="286"/>
                      <a:pt x="556" y="280"/>
                    </a:cubicBezTo>
                    <a:cubicBezTo>
                      <a:pt x="542" y="258"/>
                      <a:pt x="528" y="236"/>
                      <a:pt x="514" y="214"/>
                    </a:cubicBezTo>
                    <a:cubicBezTo>
                      <a:pt x="507" y="205"/>
                      <a:pt x="506" y="196"/>
                      <a:pt x="508" y="185"/>
                    </a:cubicBezTo>
                    <a:cubicBezTo>
                      <a:pt x="513" y="154"/>
                      <a:pt x="515" y="122"/>
                      <a:pt x="507" y="91"/>
                    </a:cubicBezTo>
                    <a:cubicBezTo>
                      <a:pt x="504" y="79"/>
                      <a:pt x="497" y="69"/>
                      <a:pt x="492" y="58"/>
                    </a:cubicBezTo>
                    <a:cubicBezTo>
                      <a:pt x="489" y="52"/>
                      <a:pt x="484" y="51"/>
                      <a:pt x="477" y="54"/>
                    </a:cubicBezTo>
                    <a:cubicBezTo>
                      <a:pt x="461" y="60"/>
                      <a:pt x="453" y="58"/>
                      <a:pt x="450" y="49"/>
                    </a:cubicBezTo>
                    <a:cubicBezTo>
                      <a:pt x="446" y="38"/>
                      <a:pt x="451" y="30"/>
                      <a:pt x="468" y="26"/>
                    </a:cubicBezTo>
                    <a:cubicBezTo>
                      <a:pt x="480" y="24"/>
                      <a:pt x="492" y="26"/>
                      <a:pt x="504" y="26"/>
                    </a:cubicBezTo>
                    <a:cubicBezTo>
                      <a:pt x="505" y="15"/>
                      <a:pt x="525" y="0"/>
                      <a:pt x="538" y="3"/>
                    </a:cubicBezTo>
                    <a:cubicBezTo>
                      <a:pt x="542" y="5"/>
                      <a:pt x="548" y="10"/>
                      <a:pt x="549" y="14"/>
                    </a:cubicBezTo>
                    <a:cubicBezTo>
                      <a:pt x="549" y="19"/>
                      <a:pt x="546" y="27"/>
                      <a:pt x="542" y="29"/>
                    </a:cubicBezTo>
                    <a:cubicBezTo>
                      <a:pt x="534" y="34"/>
                      <a:pt x="524" y="37"/>
                      <a:pt x="517" y="40"/>
                    </a:cubicBezTo>
                    <a:cubicBezTo>
                      <a:pt x="523" y="57"/>
                      <a:pt x="531" y="75"/>
                      <a:pt x="536" y="94"/>
                    </a:cubicBezTo>
                    <a:cubicBezTo>
                      <a:pt x="543" y="123"/>
                      <a:pt x="541" y="153"/>
                      <a:pt x="537" y="182"/>
                    </a:cubicBezTo>
                    <a:cubicBezTo>
                      <a:pt x="535" y="192"/>
                      <a:pt x="536" y="201"/>
                      <a:pt x="543" y="210"/>
                    </a:cubicBezTo>
                    <a:cubicBezTo>
                      <a:pt x="556" y="230"/>
                      <a:pt x="568" y="250"/>
                      <a:pt x="581" y="271"/>
                    </a:cubicBezTo>
                    <a:cubicBezTo>
                      <a:pt x="590" y="286"/>
                      <a:pt x="590" y="289"/>
                      <a:pt x="577" y="301"/>
                    </a:cubicBezTo>
                    <a:cubicBezTo>
                      <a:pt x="572" y="305"/>
                      <a:pt x="568" y="309"/>
                      <a:pt x="565" y="312"/>
                    </a:cubicBezTo>
                    <a:cubicBezTo>
                      <a:pt x="571" y="321"/>
                      <a:pt x="579" y="328"/>
                      <a:pt x="580" y="337"/>
                    </a:cubicBezTo>
                    <a:cubicBezTo>
                      <a:pt x="582" y="347"/>
                      <a:pt x="577" y="357"/>
                      <a:pt x="575" y="370"/>
                    </a:cubicBezTo>
                    <a:cubicBezTo>
                      <a:pt x="591" y="394"/>
                      <a:pt x="586" y="422"/>
                      <a:pt x="558" y="440"/>
                    </a:cubicBezTo>
                    <a:cubicBezTo>
                      <a:pt x="555" y="443"/>
                      <a:pt x="551" y="448"/>
                      <a:pt x="551" y="452"/>
                    </a:cubicBezTo>
                    <a:cubicBezTo>
                      <a:pt x="549" y="486"/>
                      <a:pt x="532" y="501"/>
                      <a:pt x="487" y="506"/>
                    </a:cubicBezTo>
                    <a:cubicBezTo>
                      <a:pt x="467" y="508"/>
                      <a:pt x="446" y="505"/>
                      <a:pt x="425" y="506"/>
                    </a:cubicBezTo>
                    <a:cubicBezTo>
                      <a:pt x="420" y="507"/>
                      <a:pt x="413" y="510"/>
                      <a:pt x="409" y="515"/>
                    </a:cubicBezTo>
                    <a:cubicBezTo>
                      <a:pt x="399" y="528"/>
                      <a:pt x="389" y="542"/>
                      <a:pt x="379" y="556"/>
                    </a:cubicBezTo>
                    <a:cubicBezTo>
                      <a:pt x="374" y="563"/>
                      <a:pt x="368" y="567"/>
                      <a:pt x="359" y="567"/>
                    </a:cubicBezTo>
                    <a:cubicBezTo>
                      <a:pt x="278" y="566"/>
                      <a:pt x="197" y="566"/>
                      <a:pt x="115" y="566"/>
                    </a:cubicBezTo>
                    <a:cubicBezTo>
                      <a:pt x="98" y="566"/>
                      <a:pt x="93" y="559"/>
                      <a:pt x="99" y="543"/>
                    </a:cubicBezTo>
                    <a:cubicBezTo>
                      <a:pt x="113" y="508"/>
                      <a:pt x="126" y="474"/>
                      <a:pt x="140" y="440"/>
                    </a:cubicBezTo>
                    <a:cubicBezTo>
                      <a:pt x="144" y="432"/>
                      <a:pt x="142" y="427"/>
                      <a:pt x="137" y="420"/>
                    </a:cubicBezTo>
                    <a:cubicBezTo>
                      <a:pt x="92" y="366"/>
                      <a:pt x="52" y="309"/>
                      <a:pt x="27" y="242"/>
                    </a:cubicBezTo>
                    <a:cubicBezTo>
                      <a:pt x="4" y="180"/>
                      <a:pt x="0" y="119"/>
                      <a:pt x="25" y="57"/>
                    </a:cubicBezTo>
                    <a:cubicBezTo>
                      <a:pt x="26" y="57"/>
                      <a:pt x="26" y="56"/>
                      <a:pt x="2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907414" y="2594610"/>
                <a:ext cx="160337" cy="236537"/>
              </a:xfrm>
              <a:custGeom>
                <a:avLst/>
                <a:gdLst>
                  <a:gd name="T0" fmla="*/ 178 w 237"/>
                  <a:gd name="T1" fmla="*/ 208 h 354"/>
                  <a:gd name="T2" fmla="*/ 197 w 237"/>
                  <a:gd name="T3" fmla="*/ 246 h 354"/>
                  <a:gd name="T4" fmla="*/ 206 w 237"/>
                  <a:gd name="T5" fmla="*/ 263 h 354"/>
                  <a:gd name="T6" fmla="*/ 215 w 237"/>
                  <a:gd name="T7" fmla="*/ 297 h 354"/>
                  <a:gd name="T8" fmla="*/ 187 w 237"/>
                  <a:gd name="T9" fmla="*/ 348 h 354"/>
                  <a:gd name="T10" fmla="*/ 137 w 237"/>
                  <a:gd name="T11" fmla="*/ 317 h 354"/>
                  <a:gd name="T12" fmla="*/ 128 w 237"/>
                  <a:gd name="T13" fmla="*/ 282 h 354"/>
                  <a:gd name="T14" fmla="*/ 130 w 237"/>
                  <a:gd name="T15" fmla="*/ 257 h 354"/>
                  <a:gd name="T16" fmla="*/ 131 w 237"/>
                  <a:gd name="T17" fmla="*/ 233 h 354"/>
                  <a:gd name="T18" fmla="*/ 115 w 237"/>
                  <a:gd name="T19" fmla="*/ 218 h 354"/>
                  <a:gd name="T20" fmla="*/ 35 w 237"/>
                  <a:gd name="T21" fmla="*/ 64 h 354"/>
                  <a:gd name="T22" fmla="*/ 160 w 237"/>
                  <a:gd name="T23" fmla="*/ 15 h 354"/>
                  <a:gd name="T24" fmla="*/ 232 w 237"/>
                  <a:gd name="T25" fmla="*/ 125 h 354"/>
                  <a:gd name="T26" fmla="*/ 178 w 237"/>
                  <a:gd name="T27" fmla="*/ 208 h 354"/>
                  <a:gd name="T28" fmla="*/ 202 w 237"/>
                  <a:gd name="T29" fmla="*/ 115 h 354"/>
                  <a:gd name="T30" fmla="*/ 130 w 237"/>
                  <a:gd name="T31" fmla="*/ 39 h 354"/>
                  <a:gd name="T32" fmla="*/ 53 w 237"/>
                  <a:gd name="T33" fmla="*/ 111 h 354"/>
                  <a:gd name="T34" fmla="*/ 127 w 237"/>
                  <a:gd name="T35" fmla="*/ 189 h 354"/>
                  <a:gd name="T36" fmla="*/ 202 w 237"/>
                  <a:gd name="T37" fmla="*/ 115 h 354"/>
                  <a:gd name="T38" fmla="*/ 187 w 237"/>
                  <a:gd name="T39" fmla="*/ 309 h 354"/>
                  <a:gd name="T40" fmla="*/ 176 w 237"/>
                  <a:gd name="T41" fmla="*/ 268 h 354"/>
                  <a:gd name="T42" fmla="*/ 165 w 237"/>
                  <a:gd name="T43" fmla="*/ 262 h 354"/>
                  <a:gd name="T44" fmla="*/ 156 w 237"/>
                  <a:gd name="T45" fmla="*/ 274 h 354"/>
                  <a:gd name="T46" fmla="*/ 166 w 237"/>
                  <a:gd name="T47" fmla="*/ 312 h 354"/>
                  <a:gd name="T48" fmla="*/ 178 w 237"/>
                  <a:gd name="T49" fmla="*/ 318 h 354"/>
                  <a:gd name="T50" fmla="*/ 187 w 237"/>
                  <a:gd name="T51" fmla="*/ 309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7" h="354">
                    <a:moveTo>
                      <a:pt x="178" y="208"/>
                    </a:moveTo>
                    <a:cubicBezTo>
                      <a:pt x="181" y="223"/>
                      <a:pt x="183" y="236"/>
                      <a:pt x="197" y="246"/>
                    </a:cubicBezTo>
                    <a:cubicBezTo>
                      <a:pt x="202" y="249"/>
                      <a:pt x="204" y="257"/>
                      <a:pt x="206" y="263"/>
                    </a:cubicBezTo>
                    <a:cubicBezTo>
                      <a:pt x="210" y="274"/>
                      <a:pt x="212" y="285"/>
                      <a:pt x="215" y="297"/>
                    </a:cubicBezTo>
                    <a:cubicBezTo>
                      <a:pt x="220" y="320"/>
                      <a:pt x="208" y="342"/>
                      <a:pt x="187" y="348"/>
                    </a:cubicBezTo>
                    <a:cubicBezTo>
                      <a:pt x="165" y="354"/>
                      <a:pt x="144" y="341"/>
                      <a:pt x="137" y="317"/>
                    </a:cubicBezTo>
                    <a:cubicBezTo>
                      <a:pt x="133" y="306"/>
                      <a:pt x="130" y="294"/>
                      <a:pt x="128" y="282"/>
                    </a:cubicBezTo>
                    <a:cubicBezTo>
                      <a:pt x="127" y="274"/>
                      <a:pt x="127" y="264"/>
                      <a:pt x="130" y="257"/>
                    </a:cubicBezTo>
                    <a:cubicBezTo>
                      <a:pt x="133" y="248"/>
                      <a:pt x="132" y="241"/>
                      <a:pt x="131" y="233"/>
                    </a:cubicBezTo>
                    <a:cubicBezTo>
                      <a:pt x="129" y="223"/>
                      <a:pt x="125" y="220"/>
                      <a:pt x="115" y="218"/>
                    </a:cubicBezTo>
                    <a:cubicBezTo>
                      <a:pt x="42" y="210"/>
                      <a:pt x="0" y="127"/>
                      <a:pt x="35" y="64"/>
                    </a:cubicBezTo>
                    <a:cubicBezTo>
                      <a:pt x="61" y="20"/>
                      <a:pt x="110" y="0"/>
                      <a:pt x="160" y="15"/>
                    </a:cubicBezTo>
                    <a:cubicBezTo>
                      <a:pt x="205" y="29"/>
                      <a:pt x="237" y="77"/>
                      <a:pt x="232" y="125"/>
                    </a:cubicBezTo>
                    <a:cubicBezTo>
                      <a:pt x="228" y="162"/>
                      <a:pt x="210" y="189"/>
                      <a:pt x="178" y="208"/>
                    </a:cubicBezTo>
                    <a:close/>
                    <a:moveTo>
                      <a:pt x="202" y="115"/>
                    </a:moveTo>
                    <a:cubicBezTo>
                      <a:pt x="203" y="75"/>
                      <a:pt x="171" y="40"/>
                      <a:pt x="130" y="39"/>
                    </a:cubicBezTo>
                    <a:cubicBezTo>
                      <a:pt x="90" y="38"/>
                      <a:pt x="54" y="71"/>
                      <a:pt x="53" y="111"/>
                    </a:cubicBezTo>
                    <a:cubicBezTo>
                      <a:pt x="51" y="154"/>
                      <a:pt x="83" y="187"/>
                      <a:pt x="127" y="189"/>
                    </a:cubicBezTo>
                    <a:cubicBezTo>
                      <a:pt x="167" y="191"/>
                      <a:pt x="200" y="158"/>
                      <a:pt x="202" y="115"/>
                    </a:cubicBezTo>
                    <a:close/>
                    <a:moveTo>
                      <a:pt x="187" y="309"/>
                    </a:moveTo>
                    <a:cubicBezTo>
                      <a:pt x="183" y="294"/>
                      <a:pt x="180" y="281"/>
                      <a:pt x="176" y="268"/>
                    </a:cubicBezTo>
                    <a:cubicBezTo>
                      <a:pt x="175" y="265"/>
                      <a:pt x="167" y="261"/>
                      <a:pt x="165" y="262"/>
                    </a:cubicBezTo>
                    <a:cubicBezTo>
                      <a:pt x="161" y="264"/>
                      <a:pt x="156" y="270"/>
                      <a:pt x="156" y="274"/>
                    </a:cubicBezTo>
                    <a:cubicBezTo>
                      <a:pt x="158" y="287"/>
                      <a:pt x="162" y="299"/>
                      <a:pt x="166" y="312"/>
                    </a:cubicBezTo>
                    <a:cubicBezTo>
                      <a:pt x="167" y="315"/>
                      <a:pt x="174" y="319"/>
                      <a:pt x="178" y="318"/>
                    </a:cubicBezTo>
                    <a:cubicBezTo>
                      <a:pt x="182" y="317"/>
                      <a:pt x="185" y="312"/>
                      <a:pt x="187" y="3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1156969" y="2718753"/>
                <a:ext cx="182562" cy="179387"/>
              </a:xfrm>
              <a:custGeom>
                <a:avLst/>
                <a:gdLst>
                  <a:gd name="T0" fmla="*/ 20 w 271"/>
                  <a:gd name="T1" fmla="*/ 269 h 269"/>
                  <a:gd name="T2" fmla="*/ 4 w 271"/>
                  <a:gd name="T3" fmla="*/ 250 h 269"/>
                  <a:gd name="T4" fmla="*/ 29 w 271"/>
                  <a:gd name="T5" fmla="*/ 191 h 269"/>
                  <a:gd name="T6" fmla="*/ 37 w 271"/>
                  <a:gd name="T7" fmla="*/ 180 h 269"/>
                  <a:gd name="T8" fmla="*/ 204 w 271"/>
                  <a:gd name="T9" fmla="*/ 13 h 269"/>
                  <a:gd name="T10" fmla="*/ 235 w 271"/>
                  <a:gd name="T11" fmla="*/ 13 h 269"/>
                  <a:gd name="T12" fmla="*/ 261 w 271"/>
                  <a:gd name="T13" fmla="*/ 38 h 269"/>
                  <a:gd name="T14" fmla="*/ 261 w 271"/>
                  <a:gd name="T15" fmla="*/ 66 h 269"/>
                  <a:gd name="T16" fmla="*/ 257 w 271"/>
                  <a:gd name="T17" fmla="*/ 70 h 269"/>
                  <a:gd name="T18" fmla="*/ 110 w 271"/>
                  <a:gd name="T19" fmla="*/ 217 h 269"/>
                  <a:gd name="T20" fmla="*/ 46 w 271"/>
                  <a:gd name="T21" fmla="*/ 259 h 269"/>
                  <a:gd name="T22" fmla="*/ 20 w 271"/>
                  <a:gd name="T23" fmla="*/ 269 h 269"/>
                  <a:gd name="T24" fmla="*/ 75 w 271"/>
                  <a:gd name="T25" fmla="*/ 208 h 269"/>
                  <a:gd name="T26" fmla="*/ 231 w 271"/>
                  <a:gd name="T27" fmla="*/ 52 h 269"/>
                  <a:gd name="T28" fmla="*/ 222 w 271"/>
                  <a:gd name="T29" fmla="*/ 40 h 269"/>
                  <a:gd name="T30" fmla="*/ 65 w 271"/>
                  <a:gd name="T31" fmla="*/ 198 h 269"/>
                  <a:gd name="T32" fmla="*/ 75 w 271"/>
                  <a:gd name="T33" fmla="*/ 20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1" h="269">
                    <a:moveTo>
                      <a:pt x="20" y="269"/>
                    </a:moveTo>
                    <a:cubicBezTo>
                      <a:pt x="7" y="269"/>
                      <a:pt x="0" y="260"/>
                      <a:pt x="4" y="250"/>
                    </a:cubicBezTo>
                    <a:cubicBezTo>
                      <a:pt x="12" y="230"/>
                      <a:pt x="20" y="210"/>
                      <a:pt x="29" y="191"/>
                    </a:cubicBezTo>
                    <a:cubicBezTo>
                      <a:pt x="30" y="187"/>
                      <a:pt x="34" y="183"/>
                      <a:pt x="37" y="180"/>
                    </a:cubicBezTo>
                    <a:cubicBezTo>
                      <a:pt x="92" y="125"/>
                      <a:pt x="148" y="69"/>
                      <a:pt x="204" y="13"/>
                    </a:cubicBezTo>
                    <a:cubicBezTo>
                      <a:pt x="217" y="0"/>
                      <a:pt x="223" y="0"/>
                      <a:pt x="235" y="13"/>
                    </a:cubicBezTo>
                    <a:cubicBezTo>
                      <a:pt x="244" y="21"/>
                      <a:pt x="252" y="30"/>
                      <a:pt x="261" y="38"/>
                    </a:cubicBezTo>
                    <a:cubicBezTo>
                      <a:pt x="271" y="48"/>
                      <a:pt x="271" y="55"/>
                      <a:pt x="261" y="66"/>
                    </a:cubicBezTo>
                    <a:cubicBezTo>
                      <a:pt x="260" y="67"/>
                      <a:pt x="258" y="69"/>
                      <a:pt x="257" y="70"/>
                    </a:cubicBezTo>
                    <a:cubicBezTo>
                      <a:pt x="208" y="119"/>
                      <a:pt x="158" y="167"/>
                      <a:pt x="110" y="217"/>
                    </a:cubicBezTo>
                    <a:cubicBezTo>
                      <a:pt x="92" y="236"/>
                      <a:pt x="72" y="251"/>
                      <a:pt x="46" y="259"/>
                    </a:cubicBezTo>
                    <a:cubicBezTo>
                      <a:pt x="37" y="262"/>
                      <a:pt x="27" y="266"/>
                      <a:pt x="20" y="269"/>
                    </a:cubicBezTo>
                    <a:close/>
                    <a:moveTo>
                      <a:pt x="75" y="208"/>
                    </a:moveTo>
                    <a:cubicBezTo>
                      <a:pt x="127" y="156"/>
                      <a:pt x="179" y="103"/>
                      <a:pt x="231" y="52"/>
                    </a:cubicBezTo>
                    <a:cubicBezTo>
                      <a:pt x="228" y="49"/>
                      <a:pt x="225" y="44"/>
                      <a:pt x="222" y="40"/>
                    </a:cubicBezTo>
                    <a:cubicBezTo>
                      <a:pt x="169" y="93"/>
                      <a:pt x="117" y="146"/>
                      <a:pt x="65" y="198"/>
                    </a:cubicBezTo>
                    <a:cubicBezTo>
                      <a:pt x="68" y="201"/>
                      <a:pt x="72" y="205"/>
                      <a:pt x="75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179511" y="2611438"/>
                <a:ext cx="127000" cy="122237"/>
              </a:xfrm>
              <a:custGeom>
                <a:avLst/>
                <a:gdLst>
                  <a:gd name="T0" fmla="*/ 26 w 190"/>
                  <a:gd name="T1" fmla="*/ 91 h 184"/>
                  <a:gd name="T2" fmla="*/ 45 w 190"/>
                  <a:gd name="T3" fmla="*/ 47 h 184"/>
                  <a:gd name="T4" fmla="*/ 38 w 190"/>
                  <a:gd name="T5" fmla="*/ 19 h 184"/>
                  <a:gd name="T6" fmla="*/ 64 w 190"/>
                  <a:gd name="T7" fmla="*/ 32 h 184"/>
                  <a:gd name="T8" fmla="*/ 111 w 190"/>
                  <a:gd name="T9" fmla="*/ 27 h 184"/>
                  <a:gd name="T10" fmla="*/ 132 w 190"/>
                  <a:gd name="T11" fmla="*/ 6 h 184"/>
                  <a:gd name="T12" fmla="*/ 133 w 190"/>
                  <a:gd name="T13" fmla="*/ 35 h 184"/>
                  <a:gd name="T14" fmla="*/ 161 w 190"/>
                  <a:gd name="T15" fmla="*/ 71 h 184"/>
                  <a:gd name="T16" fmla="*/ 190 w 190"/>
                  <a:gd name="T17" fmla="*/ 83 h 184"/>
                  <a:gd name="T18" fmla="*/ 165 w 190"/>
                  <a:gd name="T19" fmla="*/ 96 h 184"/>
                  <a:gd name="T20" fmla="*/ 147 w 190"/>
                  <a:gd name="T21" fmla="*/ 140 h 184"/>
                  <a:gd name="T22" fmla="*/ 154 w 190"/>
                  <a:gd name="T23" fmla="*/ 168 h 184"/>
                  <a:gd name="T24" fmla="*/ 128 w 190"/>
                  <a:gd name="T25" fmla="*/ 155 h 184"/>
                  <a:gd name="T26" fmla="*/ 82 w 190"/>
                  <a:gd name="T27" fmla="*/ 162 h 184"/>
                  <a:gd name="T28" fmla="*/ 62 w 190"/>
                  <a:gd name="T29" fmla="*/ 183 h 184"/>
                  <a:gd name="T30" fmla="*/ 51 w 190"/>
                  <a:gd name="T31" fmla="*/ 181 h 184"/>
                  <a:gd name="T32" fmla="*/ 53 w 190"/>
                  <a:gd name="T33" fmla="*/ 152 h 184"/>
                  <a:gd name="T34" fmla="*/ 28 w 190"/>
                  <a:gd name="T35" fmla="*/ 114 h 184"/>
                  <a:gd name="T36" fmla="*/ 1 w 190"/>
                  <a:gd name="T37" fmla="*/ 104 h 184"/>
                  <a:gd name="T38" fmla="*/ 26 w 190"/>
                  <a:gd name="T39" fmla="*/ 91 h 184"/>
                  <a:gd name="T40" fmla="*/ 145 w 190"/>
                  <a:gd name="T41" fmla="*/ 112 h 184"/>
                  <a:gd name="T42" fmla="*/ 142 w 190"/>
                  <a:gd name="T43" fmla="*/ 85 h 184"/>
                  <a:gd name="T44" fmla="*/ 119 w 190"/>
                  <a:gd name="T45" fmla="*/ 53 h 184"/>
                  <a:gd name="T46" fmla="*/ 94 w 190"/>
                  <a:gd name="T47" fmla="*/ 44 h 184"/>
                  <a:gd name="T48" fmla="*/ 87 w 190"/>
                  <a:gd name="T49" fmla="*/ 43 h 184"/>
                  <a:gd name="T50" fmla="*/ 48 w 190"/>
                  <a:gd name="T51" fmla="*/ 72 h 184"/>
                  <a:gd name="T52" fmla="*/ 54 w 190"/>
                  <a:gd name="T53" fmla="*/ 128 h 184"/>
                  <a:gd name="T54" fmla="*/ 101 w 190"/>
                  <a:gd name="T55" fmla="*/ 146 h 184"/>
                  <a:gd name="T56" fmla="*/ 127 w 190"/>
                  <a:gd name="T57" fmla="*/ 129 h 184"/>
                  <a:gd name="T58" fmla="*/ 140 w 190"/>
                  <a:gd name="T59" fmla="*/ 120 h 184"/>
                  <a:gd name="T60" fmla="*/ 145 w 190"/>
                  <a:gd name="T61" fmla="*/ 112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0" h="184">
                    <a:moveTo>
                      <a:pt x="26" y="91"/>
                    </a:moveTo>
                    <a:cubicBezTo>
                      <a:pt x="17" y="70"/>
                      <a:pt x="26" y="56"/>
                      <a:pt x="45" y="47"/>
                    </a:cubicBezTo>
                    <a:cubicBezTo>
                      <a:pt x="41" y="37"/>
                      <a:pt x="26" y="29"/>
                      <a:pt x="38" y="19"/>
                    </a:cubicBezTo>
                    <a:cubicBezTo>
                      <a:pt x="50" y="10"/>
                      <a:pt x="55" y="25"/>
                      <a:pt x="64" y="32"/>
                    </a:cubicBezTo>
                    <a:cubicBezTo>
                      <a:pt x="77" y="15"/>
                      <a:pt x="94" y="15"/>
                      <a:pt x="111" y="27"/>
                    </a:cubicBezTo>
                    <a:cubicBezTo>
                      <a:pt x="118" y="19"/>
                      <a:pt x="116" y="0"/>
                      <a:pt x="132" y="6"/>
                    </a:cubicBezTo>
                    <a:cubicBezTo>
                      <a:pt x="146" y="12"/>
                      <a:pt x="133" y="24"/>
                      <a:pt x="133" y="35"/>
                    </a:cubicBezTo>
                    <a:cubicBezTo>
                      <a:pt x="151" y="40"/>
                      <a:pt x="165" y="49"/>
                      <a:pt x="161" y="71"/>
                    </a:cubicBezTo>
                    <a:cubicBezTo>
                      <a:pt x="171" y="77"/>
                      <a:pt x="189" y="64"/>
                      <a:pt x="190" y="83"/>
                    </a:cubicBezTo>
                    <a:cubicBezTo>
                      <a:pt x="190" y="97"/>
                      <a:pt x="176" y="93"/>
                      <a:pt x="165" y="96"/>
                    </a:cubicBezTo>
                    <a:cubicBezTo>
                      <a:pt x="171" y="115"/>
                      <a:pt x="168" y="132"/>
                      <a:pt x="147" y="140"/>
                    </a:cubicBezTo>
                    <a:cubicBezTo>
                      <a:pt x="150" y="150"/>
                      <a:pt x="166" y="158"/>
                      <a:pt x="154" y="168"/>
                    </a:cubicBezTo>
                    <a:cubicBezTo>
                      <a:pt x="141" y="178"/>
                      <a:pt x="137" y="161"/>
                      <a:pt x="128" y="155"/>
                    </a:cubicBezTo>
                    <a:cubicBezTo>
                      <a:pt x="115" y="170"/>
                      <a:pt x="99" y="176"/>
                      <a:pt x="82" y="162"/>
                    </a:cubicBezTo>
                    <a:cubicBezTo>
                      <a:pt x="75" y="170"/>
                      <a:pt x="69" y="177"/>
                      <a:pt x="62" y="183"/>
                    </a:cubicBezTo>
                    <a:cubicBezTo>
                      <a:pt x="60" y="184"/>
                      <a:pt x="54" y="183"/>
                      <a:pt x="51" y="181"/>
                    </a:cubicBezTo>
                    <a:cubicBezTo>
                      <a:pt x="42" y="176"/>
                      <a:pt x="42" y="170"/>
                      <a:pt x="53" y="152"/>
                    </a:cubicBezTo>
                    <a:cubicBezTo>
                      <a:pt x="34" y="140"/>
                      <a:pt x="34" y="140"/>
                      <a:pt x="28" y="114"/>
                    </a:cubicBezTo>
                    <a:cubicBezTo>
                      <a:pt x="19" y="111"/>
                      <a:pt x="3" y="122"/>
                      <a:pt x="1" y="104"/>
                    </a:cubicBezTo>
                    <a:cubicBezTo>
                      <a:pt x="0" y="91"/>
                      <a:pt x="14" y="94"/>
                      <a:pt x="26" y="91"/>
                    </a:cubicBezTo>
                    <a:close/>
                    <a:moveTo>
                      <a:pt x="145" y="112"/>
                    </a:moveTo>
                    <a:cubicBezTo>
                      <a:pt x="144" y="101"/>
                      <a:pt x="142" y="93"/>
                      <a:pt x="142" y="85"/>
                    </a:cubicBezTo>
                    <a:cubicBezTo>
                      <a:pt x="142" y="68"/>
                      <a:pt x="136" y="57"/>
                      <a:pt x="119" y="53"/>
                    </a:cubicBezTo>
                    <a:cubicBezTo>
                      <a:pt x="110" y="51"/>
                      <a:pt x="102" y="47"/>
                      <a:pt x="94" y="44"/>
                    </a:cubicBezTo>
                    <a:cubicBezTo>
                      <a:pt x="92" y="43"/>
                      <a:pt x="88" y="42"/>
                      <a:pt x="87" y="43"/>
                    </a:cubicBezTo>
                    <a:cubicBezTo>
                      <a:pt x="74" y="53"/>
                      <a:pt x="61" y="62"/>
                      <a:pt x="48" y="72"/>
                    </a:cubicBezTo>
                    <a:cubicBezTo>
                      <a:pt x="50" y="91"/>
                      <a:pt x="52" y="109"/>
                      <a:pt x="54" y="128"/>
                    </a:cubicBezTo>
                    <a:cubicBezTo>
                      <a:pt x="70" y="135"/>
                      <a:pt x="85" y="144"/>
                      <a:pt x="101" y="146"/>
                    </a:cubicBezTo>
                    <a:cubicBezTo>
                      <a:pt x="109" y="147"/>
                      <a:pt x="118" y="135"/>
                      <a:pt x="127" y="129"/>
                    </a:cubicBezTo>
                    <a:cubicBezTo>
                      <a:pt x="131" y="126"/>
                      <a:pt x="136" y="123"/>
                      <a:pt x="140" y="120"/>
                    </a:cubicBezTo>
                    <a:cubicBezTo>
                      <a:pt x="142" y="117"/>
                      <a:pt x="144" y="114"/>
                      <a:pt x="14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867092" y="2781935"/>
                <a:ext cx="103187" cy="101600"/>
              </a:xfrm>
              <a:custGeom>
                <a:avLst/>
                <a:gdLst>
                  <a:gd name="T0" fmla="*/ 30 w 153"/>
                  <a:gd name="T1" fmla="*/ 52 h 152"/>
                  <a:gd name="T2" fmla="*/ 29 w 153"/>
                  <a:gd name="T3" fmla="*/ 64 h 152"/>
                  <a:gd name="T4" fmla="*/ 15 w 153"/>
                  <a:gd name="T5" fmla="*/ 76 h 152"/>
                  <a:gd name="T6" fmla="*/ 2 w 153"/>
                  <a:gd name="T7" fmla="*/ 64 h 152"/>
                  <a:gd name="T8" fmla="*/ 1 w 153"/>
                  <a:gd name="T9" fmla="*/ 12 h 152"/>
                  <a:gd name="T10" fmla="*/ 16 w 153"/>
                  <a:gd name="T11" fmla="*/ 0 h 152"/>
                  <a:gd name="T12" fmla="*/ 65 w 153"/>
                  <a:gd name="T13" fmla="*/ 0 h 152"/>
                  <a:gd name="T14" fmla="*/ 81 w 153"/>
                  <a:gd name="T15" fmla="*/ 13 h 152"/>
                  <a:gd name="T16" fmla="*/ 67 w 153"/>
                  <a:gd name="T17" fmla="*/ 28 h 152"/>
                  <a:gd name="T18" fmla="*/ 51 w 153"/>
                  <a:gd name="T19" fmla="*/ 28 h 152"/>
                  <a:gd name="T20" fmla="*/ 59 w 153"/>
                  <a:gd name="T21" fmla="*/ 37 h 152"/>
                  <a:gd name="T22" fmla="*/ 134 w 153"/>
                  <a:gd name="T23" fmla="*/ 113 h 152"/>
                  <a:gd name="T24" fmla="*/ 141 w 153"/>
                  <a:gd name="T25" fmla="*/ 119 h 152"/>
                  <a:gd name="T26" fmla="*/ 147 w 153"/>
                  <a:gd name="T27" fmla="*/ 145 h 152"/>
                  <a:gd name="T28" fmla="*/ 121 w 153"/>
                  <a:gd name="T29" fmla="*/ 140 h 152"/>
                  <a:gd name="T30" fmla="*/ 40 w 153"/>
                  <a:gd name="T31" fmla="*/ 60 h 152"/>
                  <a:gd name="T32" fmla="*/ 33 w 153"/>
                  <a:gd name="T33" fmla="*/ 50 h 152"/>
                  <a:gd name="T34" fmla="*/ 30 w 153"/>
                  <a:gd name="T35" fmla="*/ 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3" h="152">
                    <a:moveTo>
                      <a:pt x="30" y="52"/>
                    </a:moveTo>
                    <a:cubicBezTo>
                      <a:pt x="30" y="56"/>
                      <a:pt x="31" y="61"/>
                      <a:pt x="29" y="64"/>
                    </a:cubicBezTo>
                    <a:cubicBezTo>
                      <a:pt x="25" y="69"/>
                      <a:pt x="19" y="76"/>
                      <a:pt x="15" y="76"/>
                    </a:cubicBezTo>
                    <a:cubicBezTo>
                      <a:pt x="10" y="76"/>
                      <a:pt x="2" y="68"/>
                      <a:pt x="2" y="64"/>
                    </a:cubicBezTo>
                    <a:cubicBezTo>
                      <a:pt x="0" y="47"/>
                      <a:pt x="0" y="29"/>
                      <a:pt x="1" y="12"/>
                    </a:cubicBezTo>
                    <a:cubicBezTo>
                      <a:pt x="2" y="4"/>
                      <a:pt x="8" y="0"/>
                      <a:pt x="16" y="0"/>
                    </a:cubicBezTo>
                    <a:cubicBezTo>
                      <a:pt x="33" y="0"/>
                      <a:pt x="49" y="0"/>
                      <a:pt x="65" y="0"/>
                    </a:cubicBezTo>
                    <a:cubicBezTo>
                      <a:pt x="74" y="0"/>
                      <a:pt x="80" y="4"/>
                      <a:pt x="81" y="13"/>
                    </a:cubicBezTo>
                    <a:cubicBezTo>
                      <a:pt x="81" y="23"/>
                      <a:pt x="75" y="27"/>
                      <a:pt x="67" y="28"/>
                    </a:cubicBezTo>
                    <a:cubicBezTo>
                      <a:pt x="62" y="28"/>
                      <a:pt x="58" y="28"/>
                      <a:pt x="51" y="28"/>
                    </a:cubicBezTo>
                    <a:cubicBezTo>
                      <a:pt x="55" y="32"/>
                      <a:pt x="56" y="35"/>
                      <a:pt x="59" y="37"/>
                    </a:cubicBezTo>
                    <a:cubicBezTo>
                      <a:pt x="84" y="62"/>
                      <a:pt x="109" y="88"/>
                      <a:pt x="134" y="113"/>
                    </a:cubicBezTo>
                    <a:cubicBezTo>
                      <a:pt x="136" y="115"/>
                      <a:pt x="139" y="117"/>
                      <a:pt x="141" y="119"/>
                    </a:cubicBezTo>
                    <a:cubicBezTo>
                      <a:pt x="151" y="130"/>
                      <a:pt x="153" y="139"/>
                      <a:pt x="147" y="145"/>
                    </a:cubicBezTo>
                    <a:cubicBezTo>
                      <a:pt x="140" y="152"/>
                      <a:pt x="131" y="150"/>
                      <a:pt x="121" y="140"/>
                    </a:cubicBezTo>
                    <a:cubicBezTo>
                      <a:pt x="94" y="113"/>
                      <a:pt x="67" y="87"/>
                      <a:pt x="40" y="60"/>
                    </a:cubicBezTo>
                    <a:cubicBezTo>
                      <a:pt x="38" y="57"/>
                      <a:pt x="35" y="53"/>
                      <a:pt x="33" y="50"/>
                    </a:cubicBezTo>
                    <a:cubicBezTo>
                      <a:pt x="32" y="51"/>
                      <a:pt x="31" y="51"/>
                      <a:pt x="30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1047749" y="3008313"/>
                <a:ext cx="87312" cy="107950"/>
              </a:xfrm>
              <a:custGeom>
                <a:avLst/>
                <a:gdLst>
                  <a:gd name="T0" fmla="*/ 59 w 130"/>
                  <a:gd name="T1" fmla="*/ 0 h 160"/>
                  <a:gd name="T2" fmla="*/ 82 w 130"/>
                  <a:gd name="T3" fmla="*/ 7 h 160"/>
                  <a:gd name="T4" fmla="*/ 89 w 130"/>
                  <a:gd name="T5" fmla="*/ 24 h 160"/>
                  <a:gd name="T6" fmla="*/ 72 w 130"/>
                  <a:gd name="T7" fmla="*/ 33 h 160"/>
                  <a:gd name="T8" fmla="*/ 35 w 130"/>
                  <a:gd name="T9" fmla="*/ 63 h 160"/>
                  <a:gd name="T10" fmla="*/ 59 w 130"/>
                  <a:gd name="T11" fmla="*/ 107 h 160"/>
                  <a:gd name="T12" fmla="*/ 103 w 130"/>
                  <a:gd name="T13" fmla="*/ 128 h 160"/>
                  <a:gd name="T14" fmla="*/ 119 w 130"/>
                  <a:gd name="T15" fmla="*/ 132 h 160"/>
                  <a:gd name="T16" fmla="*/ 129 w 130"/>
                  <a:gd name="T17" fmla="*/ 148 h 160"/>
                  <a:gd name="T18" fmla="*/ 113 w 130"/>
                  <a:gd name="T19" fmla="*/ 159 h 160"/>
                  <a:gd name="T20" fmla="*/ 33 w 130"/>
                  <a:gd name="T21" fmla="*/ 123 h 160"/>
                  <a:gd name="T22" fmla="*/ 4 w 130"/>
                  <a:gd name="T23" fmla="*/ 73 h 160"/>
                  <a:gd name="T24" fmla="*/ 43 w 130"/>
                  <a:gd name="T25" fmla="*/ 2 h 160"/>
                  <a:gd name="T26" fmla="*/ 59 w 130"/>
                  <a:gd name="T2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60">
                    <a:moveTo>
                      <a:pt x="59" y="0"/>
                    </a:moveTo>
                    <a:cubicBezTo>
                      <a:pt x="65" y="2"/>
                      <a:pt x="74" y="4"/>
                      <a:pt x="82" y="7"/>
                    </a:cubicBezTo>
                    <a:cubicBezTo>
                      <a:pt x="89" y="10"/>
                      <a:pt x="92" y="16"/>
                      <a:pt x="89" y="24"/>
                    </a:cubicBezTo>
                    <a:cubicBezTo>
                      <a:pt x="86" y="31"/>
                      <a:pt x="80" y="36"/>
                      <a:pt x="72" y="33"/>
                    </a:cubicBezTo>
                    <a:cubicBezTo>
                      <a:pt x="46" y="23"/>
                      <a:pt x="39" y="31"/>
                      <a:pt x="35" y="63"/>
                    </a:cubicBezTo>
                    <a:cubicBezTo>
                      <a:pt x="32" y="84"/>
                      <a:pt x="46" y="97"/>
                      <a:pt x="59" y="107"/>
                    </a:cubicBezTo>
                    <a:cubicBezTo>
                      <a:pt x="72" y="117"/>
                      <a:pt x="88" y="122"/>
                      <a:pt x="103" y="128"/>
                    </a:cubicBezTo>
                    <a:cubicBezTo>
                      <a:pt x="108" y="130"/>
                      <a:pt x="114" y="130"/>
                      <a:pt x="119" y="132"/>
                    </a:cubicBezTo>
                    <a:cubicBezTo>
                      <a:pt x="126" y="134"/>
                      <a:pt x="130" y="140"/>
                      <a:pt x="129" y="148"/>
                    </a:cubicBezTo>
                    <a:cubicBezTo>
                      <a:pt x="127" y="156"/>
                      <a:pt x="121" y="160"/>
                      <a:pt x="113" y="159"/>
                    </a:cubicBezTo>
                    <a:cubicBezTo>
                      <a:pt x="83" y="154"/>
                      <a:pt x="55" y="146"/>
                      <a:pt x="33" y="123"/>
                    </a:cubicBezTo>
                    <a:cubicBezTo>
                      <a:pt x="19" y="109"/>
                      <a:pt x="7" y="94"/>
                      <a:pt x="4" y="73"/>
                    </a:cubicBezTo>
                    <a:cubicBezTo>
                      <a:pt x="0" y="43"/>
                      <a:pt x="19" y="9"/>
                      <a:pt x="43" y="2"/>
                    </a:cubicBezTo>
                    <a:cubicBezTo>
                      <a:pt x="48" y="1"/>
                      <a:pt x="52" y="1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1091246" y="2702878"/>
                <a:ext cx="79375" cy="80962"/>
              </a:xfrm>
              <a:custGeom>
                <a:avLst/>
                <a:gdLst>
                  <a:gd name="T0" fmla="*/ 8 w 117"/>
                  <a:gd name="T1" fmla="*/ 58 h 120"/>
                  <a:gd name="T2" fmla="*/ 2 w 117"/>
                  <a:gd name="T3" fmla="*/ 41 h 120"/>
                  <a:gd name="T4" fmla="*/ 20 w 117"/>
                  <a:gd name="T5" fmla="*/ 30 h 120"/>
                  <a:gd name="T6" fmla="*/ 37 w 117"/>
                  <a:gd name="T7" fmla="*/ 18 h 120"/>
                  <a:gd name="T8" fmla="*/ 50 w 117"/>
                  <a:gd name="T9" fmla="*/ 2 h 120"/>
                  <a:gd name="T10" fmla="*/ 68 w 117"/>
                  <a:gd name="T11" fmla="*/ 13 h 120"/>
                  <a:gd name="T12" fmla="*/ 87 w 117"/>
                  <a:gd name="T13" fmla="*/ 18 h 120"/>
                  <a:gd name="T14" fmla="*/ 106 w 117"/>
                  <a:gd name="T15" fmla="*/ 22 h 120"/>
                  <a:gd name="T16" fmla="*/ 104 w 117"/>
                  <a:gd name="T17" fmla="*/ 41 h 120"/>
                  <a:gd name="T18" fmla="*/ 111 w 117"/>
                  <a:gd name="T19" fmla="*/ 63 h 120"/>
                  <a:gd name="T20" fmla="*/ 116 w 117"/>
                  <a:gd name="T21" fmla="*/ 79 h 120"/>
                  <a:gd name="T22" fmla="*/ 102 w 117"/>
                  <a:gd name="T23" fmla="*/ 87 h 120"/>
                  <a:gd name="T24" fmla="*/ 82 w 117"/>
                  <a:gd name="T25" fmla="*/ 105 h 120"/>
                  <a:gd name="T26" fmla="*/ 80 w 117"/>
                  <a:gd name="T27" fmla="*/ 103 h 120"/>
                  <a:gd name="T28" fmla="*/ 79 w 117"/>
                  <a:gd name="T29" fmla="*/ 111 h 120"/>
                  <a:gd name="T30" fmla="*/ 71 w 117"/>
                  <a:gd name="T31" fmla="*/ 120 h 120"/>
                  <a:gd name="T32" fmla="*/ 60 w 117"/>
                  <a:gd name="T33" fmla="*/ 115 h 120"/>
                  <a:gd name="T34" fmla="*/ 52 w 117"/>
                  <a:gd name="T35" fmla="*/ 109 h 120"/>
                  <a:gd name="T36" fmla="*/ 31 w 117"/>
                  <a:gd name="T37" fmla="*/ 103 h 120"/>
                  <a:gd name="T38" fmla="*/ 12 w 117"/>
                  <a:gd name="T39" fmla="*/ 100 h 120"/>
                  <a:gd name="T40" fmla="*/ 14 w 117"/>
                  <a:gd name="T41" fmla="*/ 83 h 120"/>
                  <a:gd name="T42" fmla="*/ 9 w 117"/>
                  <a:gd name="T43" fmla="*/ 59 h 120"/>
                  <a:gd name="T44" fmla="*/ 8 w 117"/>
                  <a:gd name="T45" fmla="*/ 58 h 120"/>
                  <a:gd name="T46" fmla="*/ 64 w 117"/>
                  <a:gd name="T47" fmla="*/ 37 h 120"/>
                  <a:gd name="T48" fmla="*/ 35 w 117"/>
                  <a:gd name="T49" fmla="*/ 65 h 120"/>
                  <a:gd name="T50" fmla="*/ 54 w 117"/>
                  <a:gd name="T51" fmla="*/ 86 h 120"/>
                  <a:gd name="T52" fmla="*/ 85 w 117"/>
                  <a:gd name="T53" fmla="*/ 58 h 120"/>
                  <a:gd name="T54" fmla="*/ 64 w 117"/>
                  <a:gd name="T55" fmla="*/ 3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7" h="120">
                    <a:moveTo>
                      <a:pt x="8" y="58"/>
                    </a:moveTo>
                    <a:cubicBezTo>
                      <a:pt x="5" y="52"/>
                      <a:pt x="0" y="45"/>
                      <a:pt x="2" y="41"/>
                    </a:cubicBezTo>
                    <a:cubicBezTo>
                      <a:pt x="4" y="36"/>
                      <a:pt x="12" y="34"/>
                      <a:pt x="20" y="30"/>
                    </a:cubicBezTo>
                    <a:cubicBezTo>
                      <a:pt x="25" y="27"/>
                      <a:pt x="32" y="22"/>
                      <a:pt x="37" y="18"/>
                    </a:cubicBezTo>
                    <a:cubicBezTo>
                      <a:pt x="42" y="12"/>
                      <a:pt x="45" y="3"/>
                      <a:pt x="50" y="2"/>
                    </a:cubicBezTo>
                    <a:cubicBezTo>
                      <a:pt x="54" y="0"/>
                      <a:pt x="61" y="8"/>
                      <a:pt x="68" y="13"/>
                    </a:cubicBezTo>
                    <a:cubicBezTo>
                      <a:pt x="73" y="14"/>
                      <a:pt x="80" y="16"/>
                      <a:pt x="87" y="18"/>
                    </a:cubicBezTo>
                    <a:cubicBezTo>
                      <a:pt x="94" y="19"/>
                      <a:pt x="102" y="19"/>
                      <a:pt x="106" y="22"/>
                    </a:cubicBezTo>
                    <a:cubicBezTo>
                      <a:pt x="109" y="25"/>
                      <a:pt x="105" y="34"/>
                      <a:pt x="104" y="41"/>
                    </a:cubicBezTo>
                    <a:cubicBezTo>
                      <a:pt x="106" y="47"/>
                      <a:pt x="108" y="54"/>
                      <a:pt x="111" y="63"/>
                    </a:cubicBezTo>
                    <a:cubicBezTo>
                      <a:pt x="113" y="68"/>
                      <a:pt x="117" y="74"/>
                      <a:pt x="116" y="79"/>
                    </a:cubicBezTo>
                    <a:cubicBezTo>
                      <a:pt x="115" y="83"/>
                      <a:pt x="107" y="85"/>
                      <a:pt x="102" y="87"/>
                    </a:cubicBezTo>
                    <a:cubicBezTo>
                      <a:pt x="95" y="93"/>
                      <a:pt x="89" y="99"/>
                      <a:pt x="82" y="105"/>
                    </a:cubicBezTo>
                    <a:cubicBezTo>
                      <a:pt x="82" y="104"/>
                      <a:pt x="81" y="104"/>
                      <a:pt x="80" y="103"/>
                    </a:cubicBezTo>
                    <a:cubicBezTo>
                      <a:pt x="80" y="106"/>
                      <a:pt x="81" y="109"/>
                      <a:pt x="79" y="111"/>
                    </a:cubicBezTo>
                    <a:cubicBezTo>
                      <a:pt x="77" y="114"/>
                      <a:pt x="74" y="119"/>
                      <a:pt x="71" y="120"/>
                    </a:cubicBezTo>
                    <a:cubicBezTo>
                      <a:pt x="68" y="120"/>
                      <a:pt x="64" y="117"/>
                      <a:pt x="60" y="115"/>
                    </a:cubicBezTo>
                    <a:cubicBezTo>
                      <a:pt x="57" y="113"/>
                      <a:pt x="55" y="110"/>
                      <a:pt x="52" y="109"/>
                    </a:cubicBezTo>
                    <a:cubicBezTo>
                      <a:pt x="45" y="106"/>
                      <a:pt x="38" y="105"/>
                      <a:pt x="31" y="103"/>
                    </a:cubicBezTo>
                    <a:cubicBezTo>
                      <a:pt x="24" y="102"/>
                      <a:pt x="16" y="103"/>
                      <a:pt x="12" y="100"/>
                    </a:cubicBezTo>
                    <a:cubicBezTo>
                      <a:pt x="9" y="97"/>
                      <a:pt x="12" y="88"/>
                      <a:pt x="14" y="83"/>
                    </a:cubicBezTo>
                    <a:cubicBezTo>
                      <a:pt x="12" y="75"/>
                      <a:pt x="11" y="67"/>
                      <a:pt x="9" y="59"/>
                    </a:cubicBezTo>
                    <a:cubicBezTo>
                      <a:pt x="9" y="59"/>
                      <a:pt x="8" y="58"/>
                      <a:pt x="8" y="58"/>
                    </a:cubicBezTo>
                    <a:close/>
                    <a:moveTo>
                      <a:pt x="64" y="37"/>
                    </a:moveTo>
                    <a:cubicBezTo>
                      <a:pt x="46" y="37"/>
                      <a:pt x="31" y="49"/>
                      <a:pt x="35" y="65"/>
                    </a:cubicBezTo>
                    <a:cubicBezTo>
                      <a:pt x="37" y="73"/>
                      <a:pt x="46" y="84"/>
                      <a:pt x="54" y="86"/>
                    </a:cubicBezTo>
                    <a:cubicBezTo>
                      <a:pt x="70" y="90"/>
                      <a:pt x="84" y="74"/>
                      <a:pt x="85" y="58"/>
                    </a:cubicBezTo>
                    <a:cubicBezTo>
                      <a:pt x="85" y="52"/>
                      <a:pt x="70" y="37"/>
                      <a:pt x="6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3"/>
              <p:cNvSpPr>
                <a:spLocks/>
              </p:cNvSpPr>
              <p:nvPr/>
            </p:nvSpPr>
            <p:spPr bwMode="auto">
              <a:xfrm>
                <a:off x="1041399" y="2908300"/>
                <a:ext cx="66675" cy="63500"/>
              </a:xfrm>
              <a:custGeom>
                <a:avLst/>
                <a:gdLst>
                  <a:gd name="T0" fmla="*/ 45 w 98"/>
                  <a:gd name="T1" fmla="*/ 57 h 95"/>
                  <a:gd name="T2" fmla="*/ 37 w 98"/>
                  <a:gd name="T3" fmla="*/ 47 h 95"/>
                  <a:gd name="T4" fmla="*/ 15 w 98"/>
                  <a:gd name="T5" fmla="*/ 47 h 95"/>
                  <a:gd name="T6" fmla="*/ 1 w 98"/>
                  <a:gd name="T7" fmla="*/ 22 h 95"/>
                  <a:gd name="T8" fmla="*/ 9 w 98"/>
                  <a:gd name="T9" fmla="*/ 11 h 95"/>
                  <a:gd name="T10" fmla="*/ 23 w 98"/>
                  <a:gd name="T11" fmla="*/ 13 h 95"/>
                  <a:gd name="T12" fmla="*/ 33 w 98"/>
                  <a:gd name="T13" fmla="*/ 25 h 95"/>
                  <a:gd name="T14" fmla="*/ 49 w 98"/>
                  <a:gd name="T15" fmla="*/ 2 h 95"/>
                  <a:gd name="T16" fmla="*/ 66 w 98"/>
                  <a:gd name="T17" fmla="*/ 15 h 95"/>
                  <a:gd name="T18" fmla="*/ 74 w 98"/>
                  <a:gd name="T19" fmla="*/ 5 h 95"/>
                  <a:gd name="T20" fmla="*/ 89 w 98"/>
                  <a:gd name="T21" fmla="*/ 2 h 95"/>
                  <a:gd name="T22" fmla="*/ 97 w 98"/>
                  <a:gd name="T23" fmla="*/ 15 h 95"/>
                  <a:gd name="T24" fmla="*/ 84 w 98"/>
                  <a:gd name="T25" fmla="*/ 38 h 95"/>
                  <a:gd name="T26" fmla="*/ 63 w 98"/>
                  <a:gd name="T27" fmla="*/ 39 h 95"/>
                  <a:gd name="T28" fmla="*/ 59 w 98"/>
                  <a:gd name="T29" fmla="*/ 51 h 95"/>
                  <a:gd name="T30" fmla="*/ 72 w 98"/>
                  <a:gd name="T31" fmla="*/ 58 h 95"/>
                  <a:gd name="T32" fmla="*/ 81 w 98"/>
                  <a:gd name="T33" fmla="*/ 71 h 95"/>
                  <a:gd name="T34" fmla="*/ 74 w 98"/>
                  <a:gd name="T35" fmla="*/ 84 h 95"/>
                  <a:gd name="T36" fmla="*/ 25 w 98"/>
                  <a:gd name="T37" fmla="*/ 83 h 95"/>
                  <a:gd name="T38" fmla="*/ 19 w 98"/>
                  <a:gd name="T39" fmla="*/ 67 h 95"/>
                  <a:gd name="T40" fmla="*/ 33 w 98"/>
                  <a:gd name="T41" fmla="*/ 57 h 95"/>
                  <a:gd name="T42" fmla="*/ 45 w 98"/>
                  <a:gd name="T43" fmla="*/ 5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8" h="95">
                    <a:moveTo>
                      <a:pt x="45" y="57"/>
                    </a:moveTo>
                    <a:cubicBezTo>
                      <a:pt x="40" y="51"/>
                      <a:pt x="38" y="48"/>
                      <a:pt x="37" y="47"/>
                    </a:cubicBezTo>
                    <a:cubicBezTo>
                      <a:pt x="28" y="47"/>
                      <a:pt x="19" y="50"/>
                      <a:pt x="15" y="47"/>
                    </a:cubicBezTo>
                    <a:cubicBezTo>
                      <a:pt x="8" y="41"/>
                      <a:pt x="4" y="31"/>
                      <a:pt x="1" y="22"/>
                    </a:cubicBezTo>
                    <a:cubicBezTo>
                      <a:pt x="0" y="20"/>
                      <a:pt x="5" y="13"/>
                      <a:pt x="9" y="11"/>
                    </a:cubicBezTo>
                    <a:cubicBezTo>
                      <a:pt x="13" y="9"/>
                      <a:pt x="19" y="11"/>
                      <a:pt x="23" y="13"/>
                    </a:cubicBezTo>
                    <a:cubicBezTo>
                      <a:pt x="27" y="15"/>
                      <a:pt x="29" y="20"/>
                      <a:pt x="33" y="25"/>
                    </a:cubicBezTo>
                    <a:cubicBezTo>
                      <a:pt x="36" y="14"/>
                      <a:pt x="34" y="0"/>
                      <a:pt x="49" y="2"/>
                    </a:cubicBezTo>
                    <a:cubicBezTo>
                      <a:pt x="55" y="2"/>
                      <a:pt x="60" y="10"/>
                      <a:pt x="66" y="15"/>
                    </a:cubicBezTo>
                    <a:cubicBezTo>
                      <a:pt x="68" y="14"/>
                      <a:pt x="70" y="8"/>
                      <a:pt x="74" y="5"/>
                    </a:cubicBezTo>
                    <a:cubicBezTo>
                      <a:pt x="78" y="2"/>
                      <a:pt x="85" y="1"/>
                      <a:pt x="89" y="2"/>
                    </a:cubicBezTo>
                    <a:cubicBezTo>
                      <a:pt x="93" y="4"/>
                      <a:pt x="98" y="12"/>
                      <a:pt x="97" y="15"/>
                    </a:cubicBezTo>
                    <a:cubicBezTo>
                      <a:pt x="94" y="23"/>
                      <a:pt x="90" y="33"/>
                      <a:pt x="84" y="38"/>
                    </a:cubicBezTo>
                    <a:cubicBezTo>
                      <a:pt x="80" y="42"/>
                      <a:pt x="71" y="39"/>
                      <a:pt x="63" y="39"/>
                    </a:cubicBezTo>
                    <a:cubicBezTo>
                      <a:pt x="63" y="41"/>
                      <a:pt x="61" y="45"/>
                      <a:pt x="59" y="51"/>
                    </a:cubicBezTo>
                    <a:cubicBezTo>
                      <a:pt x="64" y="53"/>
                      <a:pt x="69" y="55"/>
                      <a:pt x="72" y="58"/>
                    </a:cubicBezTo>
                    <a:cubicBezTo>
                      <a:pt x="76" y="62"/>
                      <a:pt x="81" y="67"/>
                      <a:pt x="81" y="71"/>
                    </a:cubicBezTo>
                    <a:cubicBezTo>
                      <a:pt x="82" y="75"/>
                      <a:pt x="78" y="81"/>
                      <a:pt x="74" y="84"/>
                    </a:cubicBezTo>
                    <a:cubicBezTo>
                      <a:pt x="57" y="95"/>
                      <a:pt x="40" y="94"/>
                      <a:pt x="25" y="83"/>
                    </a:cubicBezTo>
                    <a:cubicBezTo>
                      <a:pt x="21" y="80"/>
                      <a:pt x="18" y="72"/>
                      <a:pt x="19" y="67"/>
                    </a:cubicBezTo>
                    <a:cubicBezTo>
                      <a:pt x="21" y="63"/>
                      <a:pt x="28" y="60"/>
                      <a:pt x="33" y="57"/>
                    </a:cubicBezTo>
                    <a:cubicBezTo>
                      <a:pt x="36" y="56"/>
                      <a:pt x="39" y="57"/>
                      <a:pt x="45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1015999" y="2933700"/>
                <a:ext cx="34925" cy="25400"/>
              </a:xfrm>
              <a:custGeom>
                <a:avLst/>
                <a:gdLst>
                  <a:gd name="T0" fmla="*/ 13 w 52"/>
                  <a:gd name="T1" fmla="*/ 0 h 39"/>
                  <a:gd name="T2" fmla="*/ 46 w 52"/>
                  <a:gd name="T3" fmla="*/ 14 h 39"/>
                  <a:gd name="T4" fmla="*/ 50 w 52"/>
                  <a:gd name="T5" fmla="*/ 30 h 39"/>
                  <a:gd name="T6" fmla="*/ 35 w 52"/>
                  <a:gd name="T7" fmla="*/ 38 h 39"/>
                  <a:gd name="T8" fmla="*/ 6 w 52"/>
                  <a:gd name="T9" fmla="*/ 26 h 39"/>
                  <a:gd name="T10" fmla="*/ 1 w 52"/>
                  <a:gd name="T11" fmla="*/ 12 h 39"/>
                  <a:gd name="T12" fmla="*/ 13 w 52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9">
                    <a:moveTo>
                      <a:pt x="13" y="0"/>
                    </a:moveTo>
                    <a:cubicBezTo>
                      <a:pt x="26" y="5"/>
                      <a:pt x="37" y="8"/>
                      <a:pt x="46" y="14"/>
                    </a:cubicBezTo>
                    <a:cubicBezTo>
                      <a:pt x="50" y="16"/>
                      <a:pt x="52" y="26"/>
                      <a:pt x="50" y="30"/>
                    </a:cubicBezTo>
                    <a:cubicBezTo>
                      <a:pt x="47" y="34"/>
                      <a:pt x="40" y="39"/>
                      <a:pt x="35" y="38"/>
                    </a:cubicBezTo>
                    <a:cubicBezTo>
                      <a:pt x="25" y="36"/>
                      <a:pt x="15" y="32"/>
                      <a:pt x="6" y="26"/>
                    </a:cubicBezTo>
                    <a:cubicBezTo>
                      <a:pt x="2" y="24"/>
                      <a:pt x="0" y="16"/>
                      <a:pt x="1" y="12"/>
                    </a:cubicBezTo>
                    <a:cubicBezTo>
                      <a:pt x="3" y="7"/>
                      <a:pt x="9" y="4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1100136" y="2933700"/>
                <a:ext cx="34925" cy="26987"/>
              </a:xfrm>
              <a:custGeom>
                <a:avLst/>
                <a:gdLst>
                  <a:gd name="T0" fmla="*/ 13 w 53"/>
                  <a:gd name="T1" fmla="*/ 40 h 40"/>
                  <a:gd name="T2" fmla="*/ 1 w 53"/>
                  <a:gd name="T3" fmla="*/ 27 h 40"/>
                  <a:gd name="T4" fmla="*/ 8 w 53"/>
                  <a:gd name="T5" fmla="*/ 11 h 40"/>
                  <a:gd name="T6" fmla="*/ 32 w 53"/>
                  <a:gd name="T7" fmla="*/ 2 h 40"/>
                  <a:gd name="T8" fmla="*/ 50 w 53"/>
                  <a:gd name="T9" fmla="*/ 10 h 40"/>
                  <a:gd name="T10" fmla="*/ 43 w 53"/>
                  <a:gd name="T11" fmla="*/ 28 h 40"/>
                  <a:gd name="T12" fmla="*/ 13 w 53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0">
                    <a:moveTo>
                      <a:pt x="13" y="40"/>
                    </a:moveTo>
                    <a:cubicBezTo>
                      <a:pt x="9" y="36"/>
                      <a:pt x="2" y="32"/>
                      <a:pt x="1" y="27"/>
                    </a:cubicBezTo>
                    <a:cubicBezTo>
                      <a:pt x="0" y="22"/>
                      <a:pt x="4" y="14"/>
                      <a:pt x="8" y="11"/>
                    </a:cubicBezTo>
                    <a:cubicBezTo>
                      <a:pt x="15" y="7"/>
                      <a:pt x="24" y="4"/>
                      <a:pt x="32" y="2"/>
                    </a:cubicBezTo>
                    <a:cubicBezTo>
                      <a:pt x="40" y="0"/>
                      <a:pt x="47" y="1"/>
                      <a:pt x="50" y="10"/>
                    </a:cubicBezTo>
                    <a:cubicBezTo>
                      <a:pt x="53" y="18"/>
                      <a:pt x="50" y="24"/>
                      <a:pt x="43" y="28"/>
                    </a:cubicBezTo>
                    <a:cubicBezTo>
                      <a:pt x="34" y="32"/>
                      <a:pt x="25" y="35"/>
                      <a:pt x="13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1065212" y="2871788"/>
                <a:ext cx="20637" cy="34925"/>
              </a:xfrm>
              <a:custGeom>
                <a:avLst/>
                <a:gdLst>
                  <a:gd name="T0" fmla="*/ 29 w 30"/>
                  <a:gd name="T1" fmla="*/ 27 h 54"/>
                  <a:gd name="T2" fmla="*/ 28 w 30"/>
                  <a:gd name="T3" fmla="*/ 40 h 54"/>
                  <a:gd name="T4" fmla="*/ 16 w 30"/>
                  <a:gd name="T5" fmla="*/ 52 h 54"/>
                  <a:gd name="T6" fmla="*/ 2 w 30"/>
                  <a:gd name="T7" fmla="*/ 42 h 54"/>
                  <a:gd name="T8" fmla="*/ 2 w 30"/>
                  <a:gd name="T9" fmla="*/ 11 h 54"/>
                  <a:gd name="T10" fmla="*/ 16 w 30"/>
                  <a:gd name="T11" fmla="*/ 1 h 54"/>
                  <a:gd name="T12" fmla="*/ 28 w 30"/>
                  <a:gd name="T13" fmla="*/ 14 h 54"/>
                  <a:gd name="T14" fmla="*/ 29 w 30"/>
                  <a:gd name="T15" fmla="*/ 27 h 54"/>
                  <a:gd name="T16" fmla="*/ 29 w 30"/>
                  <a:gd name="T17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4">
                    <a:moveTo>
                      <a:pt x="29" y="27"/>
                    </a:moveTo>
                    <a:cubicBezTo>
                      <a:pt x="29" y="31"/>
                      <a:pt x="30" y="36"/>
                      <a:pt x="28" y="40"/>
                    </a:cubicBezTo>
                    <a:cubicBezTo>
                      <a:pt x="26" y="45"/>
                      <a:pt x="21" y="50"/>
                      <a:pt x="16" y="52"/>
                    </a:cubicBezTo>
                    <a:cubicBezTo>
                      <a:pt x="9" y="54"/>
                      <a:pt x="3" y="49"/>
                      <a:pt x="2" y="42"/>
                    </a:cubicBezTo>
                    <a:cubicBezTo>
                      <a:pt x="1" y="31"/>
                      <a:pt x="0" y="21"/>
                      <a:pt x="2" y="11"/>
                    </a:cubicBezTo>
                    <a:cubicBezTo>
                      <a:pt x="3" y="6"/>
                      <a:pt x="12" y="0"/>
                      <a:pt x="16" y="1"/>
                    </a:cubicBezTo>
                    <a:cubicBezTo>
                      <a:pt x="21" y="1"/>
                      <a:pt x="26" y="9"/>
                      <a:pt x="28" y="14"/>
                    </a:cubicBezTo>
                    <a:cubicBezTo>
                      <a:pt x="30" y="17"/>
                      <a:pt x="29" y="22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1065212" y="2794000"/>
                <a:ext cx="20637" cy="33337"/>
              </a:xfrm>
              <a:custGeom>
                <a:avLst/>
                <a:gdLst>
                  <a:gd name="T0" fmla="*/ 29 w 30"/>
                  <a:gd name="T1" fmla="*/ 26 h 52"/>
                  <a:gd name="T2" fmla="*/ 28 w 30"/>
                  <a:gd name="T3" fmla="*/ 39 h 52"/>
                  <a:gd name="T4" fmla="*/ 17 w 30"/>
                  <a:gd name="T5" fmla="*/ 51 h 52"/>
                  <a:gd name="T6" fmla="*/ 3 w 30"/>
                  <a:gd name="T7" fmla="*/ 42 h 52"/>
                  <a:gd name="T8" fmla="*/ 2 w 30"/>
                  <a:gd name="T9" fmla="*/ 12 h 52"/>
                  <a:gd name="T10" fmla="*/ 16 w 30"/>
                  <a:gd name="T11" fmla="*/ 1 h 52"/>
                  <a:gd name="T12" fmla="*/ 29 w 30"/>
                  <a:gd name="T13" fmla="*/ 15 h 52"/>
                  <a:gd name="T14" fmla="*/ 29 w 30"/>
                  <a:gd name="T15" fmla="*/ 26 h 52"/>
                  <a:gd name="T16" fmla="*/ 29 w 30"/>
                  <a:gd name="T17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2">
                    <a:moveTo>
                      <a:pt x="29" y="26"/>
                    </a:moveTo>
                    <a:cubicBezTo>
                      <a:pt x="29" y="30"/>
                      <a:pt x="30" y="36"/>
                      <a:pt x="28" y="39"/>
                    </a:cubicBezTo>
                    <a:cubicBezTo>
                      <a:pt x="26" y="44"/>
                      <a:pt x="21" y="51"/>
                      <a:pt x="17" y="51"/>
                    </a:cubicBezTo>
                    <a:cubicBezTo>
                      <a:pt x="12" y="52"/>
                      <a:pt x="4" y="46"/>
                      <a:pt x="3" y="42"/>
                    </a:cubicBezTo>
                    <a:cubicBezTo>
                      <a:pt x="0" y="32"/>
                      <a:pt x="0" y="21"/>
                      <a:pt x="2" y="12"/>
                    </a:cubicBezTo>
                    <a:cubicBezTo>
                      <a:pt x="3" y="7"/>
                      <a:pt x="11" y="2"/>
                      <a:pt x="16" y="1"/>
                    </a:cubicBezTo>
                    <a:cubicBezTo>
                      <a:pt x="24" y="0"/>
                      <a:pt x="29" y="7"/>
                      <a:pt x="29" y="15"/>
                    </a:cubicBezTo>
                    <a:cubicBezTo>
                      <a:pt x="29" y="19"/>
                      <a:pt x="29" y="22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1063624" y="2832100"/>
                <a:ext cx="20637" cy="34925"/>
              </a:xfrm>
              <a:custGeom>
                <a:avLst/>
                <a:gdLst>
                  <a:gd name="T0" fmla="*/ 30 w 30"/>
                  <a:gd name="T1" fmla="*/ 28 h 52"/>
                  <a:gd name="T2" fmla="*/ 16 w 30"/>
                  <a:gd name="T3" fmla="*/ 52 h 52"/>
                  <a:gd name="T4" fmla="*/ 2 w 30"/>
                  <a:gd name="T5" fmla="*/ 27 h 52"/>
                  <a:gd name="T6" fmla="*/ 3 w 30"/>
                  <a:gd name="T7" fmla="*/ 12 h 52"/>
                  <a:gd name="T8" fmla="*/ 17 w 30"/>
                  <a:gd name="T9" fmla="*/ 1 h 52"/>
                  <a:gd name="T10" fmla="*/ 30 w 30"/>
                  <a:gd name="T11" fmla="*/ 14 h 52"/>
                  <a:gd name="T12" fmla="*/ 30 w 30"/>
                  <a:gd name="T13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2">
                    <a:moveTo>
                      <a:pt x="30" y="28"/>
                    </a:moveTo>
                    <a:cubicBezTo>
                      <a:pt x="30" y="45"/>
                      <a:pt x="26" y="52"/>
                      <a:pt x="16" y="52"/>
                    </a:cubicBezTo>
                    <a:cubicBezTo>
                      <a:pt x="6" y="52"/>
                      <a:pt x="1" y="44"/>
                      <a:pt x="2" y="27"/>
                    </a:cubicBezTo>
                    <a:cubicBezTo>
                      <a:pt x="2" y="22"/>
                      <a:pt x="0" y="16"/>
                      <a:pt x="3" y="12"/>
                    </a:cubicBezTo>
                    <a:cubicBezTo>
                      <a:pt x="6" y="7"/>
                      <a:pt x="12" y="1"/>
                      <a:pt x="17" y="1"/>
                    </a:cubicBezTo>
                    <a:cubicBezTo>
                      <a:pt x="24" y="0"/>
                      <a:pt x="30" y="6"/>
                      <a:pt x="30" y="14"/>
                    </a:cubicBezTo>
                    <a:cubicBezTo>
                      <a:pt x="30" y="19"/>
                      <a:pt x="30" y="23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1065212" y="2716213"/>
                <a:ext cx="20637" cy="33337"/>
              </a:xfrm>
              <a:custGeom>
                <a:avLst/>
                <a:gdLst>
                  <a:gd name="T0" fmla="*/ 29 w 30"/>
                  <a:gd name="T1" fmla="*/ 26 h 51"/>
                  <a:gd name="T2" fmla="*/ 28 w 30"/>
                  <a:gd name="T3" fmla="*/ 39 h 51"/>
                  <a:gd name="T4" fmla="*/ 16 w 30"/>
                  <a:gd name="T5" fmla="*/ 51 h 51"/>
                  <a:gd name="T6" fmla="*/ 3 w 30"/>
                  <a:gd name="T7" fmla="*/ 41 h 51"/>
                  <a:gd name="T8" fmla="*/ 2 w 30"/>
                  <a:gd name="T9" fmla="*/ 12 h 51"/>
                  <a:gd name="T10" fmla="*/ 16 w 30"/>
                  <a:gd name="T11" fmla="*/ 0 h 51"/>
                  <a:gd name="T12" fmla="*/ 29 w 30"/>
                  <a:gd name="T13" fmla="*/ 13 h 51"/>
                  <a:gd name="T14" fmla="*/ 29 w 30"/>
                  <a:gd name="T15" fmla="*/ 26 h 51"/>
                  <a:gd name="T16" fmla="*/ 29 w 30"/>
                  <a:gd name="T17" fmla="*/ 2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29" y="26"/>
                    </a:moveTo>
                    <a:cubicBezTo>
                      <a:pt x="29" y="31"/>
                      <a:pt x="30" y="36"/>
                      <a:pt x="28" y="39"/>
                    </a:cubicBezTo>
                    <a:cubicBezTo>
                      <a:pt x="25" y="44"/>
                      <a:pt x="20" y="50"/>
                      <a:pt x="16" y="51"/>
                    </a:cubicBezTo>
                    <a:cubicBezTo>
                      <a:pt x="11" y="51"/>
                      <a:pt x="4" y="45"/>
                      <a:pt x="3" y="41"/>
                    </a:cubicBezTo>
                    <a:cubicBezTo>
                      <a:pt x="0" y="32"/>
                      <a:pt x="1" y="21"/>
                      <a:pt x="2" y="12"/>
                    </a:cubicBezTo>
                    <a:cubicBezTo>
                      <a:pt x="2" y="4"/>
                      <a:pt x="8" y="0"/>
                      <a:pt x="16" y="0"/>
                    </a:cubicBezTo>
                    <a:cubicBezTo>
                      <a:pt x="24" y="1"/>
                      <a:pt x="28" y="6"/>
                      <a:pt x="29" y="13"/>
                    </a:cubicBezTo>
                    <a:cubicBezTo>
                      <a:pt x="29" y="18"/>
                      <a:pt x="29" y="22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1065212" y="2754313"/>
                <a:ext cx="20637" cy="34925"/>
              </a:xfrm>
              <a:custGeom>
                <a:avLst/>
                <a:gdLst>
                  <a:gd name="T0" fmla="*/ 29 w 30"/>
                  <a:gd name="T1" fmla="*/ 25 h 52"/>
                  <a:gd name="T2" fmla="*/ 28 w 30"/>
                  <a:gd name="T3" fmla="*/ 37 h 52"/>
                  <a:gd name="T4" fmla="*/ 16 w 30"/>
                  <a:gd name="T5" fmla="*/ 50 h 52"/>
                  <a:gd name="T6" fmla="*/ 2 w 30"/>
                  <a:gd name="T7" fmla="*/ 39 h 52"/>
                  <a:gd name="T8" fmla="*/ 1 w 30"/>
                  <a:gd name="T9" fmla="*/ 14 h 52"/>
                  <a:gd name="T10" fmla="*/ 15 w 30"/>
                  <a:gd name="T11" fmla="*/ 0 h 52"/>
                  <a:gd name="T12" fmla="*/ 29 w 30"/>
                  <a:gd name="T13" fmla="*/ 16 h 52"/>
                  <a:gd name="T14" fmla="*/ 29 w 30"/>
                  <a:gd name="T15" fmla="*/ 25 h 52"/>
                  <a:gd name="T16" fmla="*/ 29 w 30"/>
                  <a:gd name="T17" fmla="*/ 2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2">
                    <a:moveTo>
                      <a:pt x="29" y="25"/>
                    </a:moveTo>
                    <a:cubicBezTo>
                      <a:pt x="29" y="29"/>
                      <a:pt x="30" y="34"/>
                      <a:pt x="28" y="37"/>
                    </a:cubicBezTo>
                    <a:cubicBezTo>
                      <a:pt x="26" y="42"/>
                      <a:pt x="21" y="48"/>
                      <a:pt x="16" y="50"/>
                    </a:cubicBezTo>
                    <a:cubicBezTo>
                      <a:pt x="9" y="52"/>
                      <a:pt x="3" y="47"/>
                      <a:pt x="2" y="39"/>
                    </a:cubicBezTo>
                    <a:cubicBezTo>
                      <a:pt x="1" y="31"/>
                      <a:pt x="0" y="23"/>
                      <a:pt x="1" y="14"/>
                    </a:cubicBezTo>
                    <a:cubicBezTo>
                      <a:pt x="1" y="6"/>
                      <a:pt x="6" y="0"/>
                      <a:pt x="15" y="0"/>
                    </a:cubicBezTo>
                    <a:cubicBezTo>
                      <a:pt x="25" y="0"/>
                      <a:pt x="29" y="6"/>
                      <a:pt x="29" y="16"/>
                    </a:cubicBezTo>
                    <a:cubicBezTo>
                      <a:pt x="29" y="19"/>
                      <a:pt x="29" y="22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981074" y="2921000"/>
                <a:ext cx="30162" cy="26987"/>
              </a:xfrm>
              <a:custGeom>
                <a:avLst/>
                <a:gdLst>
                  <a:gd name="T0" fmla="*/ 47 w 47"/>
                  <a:gd name="T1" fmla="*/ 19 h 40"/>
                  <a:gd name="T2" fmla="*/ 31 w 47"/>
                  <a:gd name="T3" fmla="*/ 37 h 40"/>
                  <a:gd name="T4" fmla="*/ 7 w 47"/>
                  <a:gd name="T5" fmla="*/ 27 h 40"/>
                  <a:gd name="T6" fmla="*/ 1 w 47"/>
                  <a:gd name="T7" fmla="*/ 9 h 40"/>
                  <a:gd name="T8" fmla="*/ 19 w 47"/>
                  <a:gd name="T9" fmla="*/ 2 h 40"/>
                  <a:gd name="T10" fmla="*/ 38 w 47"/>
                  <a:gd name="T11" fmla="*/ 10 h 40"/>
                  <a:gd name="T12" fmla="*/ 47 w 47"/>
                  <a:gd name="T13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0">
                    <a:moveTo>
                      <a:pt x="47" y="19"/>
                    </a:moveTo>
                    <a:cubicBezTo>
                      <a:pt x="47" y="31"/>
                      <a:pt x="39" y="40"/>
                      <a:pt x="31" y="37"/>
                    </a:cubicBezTo>
                    <a:cubicBezTo>
                      <a:pt x="22" y="35"/>
                      <a:pt x="13" y="33"/>
                      <a:pt x="7" y="27"/>
                    </a:cubicBezTo>
                    <a:cubicBezTo>
                      <a:pt x="3" y="24"/>
                      <a:pt x="0" y="15"/>
                      <a:pt x="1" y="9"/>
                    </a:cubicBezTo>
                    <a:cubicBezTo>
                      <a:pt x="3" y="0"/>
                      <a:pt x="11" y="0"/>
                      <a:pt x="19" y="2"/>
                    </a:cubicBezTo>
                    <a:cubicBezTo>
                      <a:pt x="25" y="4"/>
                      <a:pt x="32" y="6"/>
                      <a:pt x="38" y="10"/>
                    </a:cubicBezTo>
                    <a:cubicBezTo>
                      <a:pt x="42" y="12"/>
                      <a:pt x="45" y="17"/>
                      <a:pt x="47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1138236" y="2919413"/>
                <a:ext cx="31750" cy="25400"/>
              </a:xfrm>
              <a:custGeom>
                <a:avLst/>
                <a:gdLst>
                  <a:gd name="T0" fmla="*/ 34 w 48"/>
                  <a:gd name="T1" fmla="*/ 0 h 38"/>
                  <a:gd name="T2" fmla="*/ 46 w 48"/>
                  <a:gd name="T3" fmla="*/ 12 h 38"/>
                  <a:gd name="T4" fmla="*/ 43 w 48"/>
                  <a:gd name="T5" fmla="*/ 26 h 38"/>
                  <a:gd name="T6" fmla="*/ 14 w 48"/>
                  <a:gd name="T7" fmla="*/ 38 h 38"/>
                  <a:gd name="T8" fmla="*/ 2 w 48"/>
                  <a:gd name="T9" fmla="*/ 29 h 38"/>
                  <a:gd name="T10" fmla="*/ 4 w 48"/>
                  <a:gd name="T11" fmla="*/ 15 h 38"/>
                  <a:gd name="T12" fmla="*/ 34 w 48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8">
                    <a:moveTo>
                      <a:pt x="34" y="0"/>
                    </a:moveTo>
                    <a:cubicBezTo>
                      <a:pt x="39" y="4"/>
                      <a:pt x="45" y="7"/>
                      <a:pt x="46" y="12"/>
                    </a:cubicBezTo>
                    <a:cubicBezTo>
                      <a:pt x="48" y="16"/>
                      <a:pt x="46" y="24"/>
                      <a:pt x="43" y="26"/>
                    </a:cubicBezTo>
                    <a:cubicBezTo>
                      <a:pt x="34" y="32"/>
                      <a:pt x="24" y="36"/>
                      <a:pt x="14" y="38"/>
                    </a:cubicBezTo>
                    <a:cubicBezTo>
                      <a:pt x="11" y="38"/>
                      <a:pt x="4" y="33"/>
                      <a:pt x="2" y="29"/>
                    </a:cubicBezTo>
                    <a:cubicBezTo>
                      <a:pt x="0" y="25"/>
                      <a:pt x="1" y="17"/>
                      <a:pt x="4" y="15"/>
                    </a:cubicBezTo>
                    <a:cubicBezTo>
                      <a:pt x="13" y="9"/>
                      <a:pt x="23" y="5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868362" y="2878138"/>
                <a:ext cx="30162" cy="25400"/>
              </a:xfrm>
              <a:custGeom>
                <a:avLst/>
                <a:gdLst>
                  <a:gd name="T0" fmla="*/ 12 w 46"/>
                  <a:gd name="T1" fmla="*/ 0 h 37"/>
                  <a:gd name="T2" fmla="*/ 40 w 46"/>
                  <a:gd name="T3" fmla="*/ 13 h 37"/>
                  <a:gd name="T4" fmla="*/ 44 w 46"/>
                  <a:gd name="T5" fmla="*/ 32 h 37"/>
                  <a:gd name="T6" fmla="*/ 26 w 46"/>
                  <a:gd name="T7" fmla="*/ 37 h 37"/>
                  <a:gd name="T8" fmla="*/ 6 w 46"/>
                  <a:gd name="T9" fmla="*/ 28 h 37"/>
                  <a:gd name="T10" fmla="*/ 1 w 46"/>
                  <a:gd name="T11" fmla="*/ 11 h 37"/>
                  <a:gd name="T12" fmla="*/ 12 w 46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7">
                    <a:moveTo>
                      <a:pt x="12" y="0"/>
                    </a:moveTo>
                    <a:cubicBezTo>
                      <a:pt x="23" y="5"/>
                      <a:pt x="33" y="7"/>
                      <a:pt x="40" y="13"/>
                    </a:cubicBezTo>
                    <a:cubicBezTo>
                      <a:pt x="44" y="17"/>
                      <a:pt x="46" y="27"/>
                      <a:pt x="44" y="32"/>
                    </a:cubicBezTo>
                    <a:cubicBezTo>
                      <a:pt x="42" y="36"/>
                      <a:pt x="32" y="37"/>
                      <a:pt x="26" y="37"/>
                    </a:cubicBezTo>
                    <a:cubicBezTo>
                      <a:pt x="19" y="36"/>
                      <a:pt x="11" y="32"/>
                      <a:pt x="6" y="28"/>
                    </a:cubicBezTo>
                    <a:cubicBezTo>
                      <a:pt x="2" y="24"/>
                      <a:pt x="0" y="17"/>
                      <a:pt x="1" y="11"/>
                    </a:cubicBezTo>
                    <a:cubicBezTo>
                      <a:pt x="2" y="7"/>
                      <a:pt x="8" y="4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1177924" y="2906713"/>
                <a:ext cx="30162" cy="25400"/>
              </a:xfrm>
              <a:custGeom>
                <a:avLst/>
                <a:gdLst>
                  <a:gd name="T0" fmla="*/ 14 w 45"/>
                  <a:gd name="T1" fmla="*/ 37 h 37"/>
                  <a:gd name="T2" fmla="*/ 2 w 45"/>
                  <a:gd name="T3" fmla="*/ 25 h 37"/>
                  <a:gd name="T4" fmla="*/ 6 w 45"/>
                  <a:gd name="T5" fmla="*/ 10 h 37"/>
                  <a:gd name="T6" fmla="*/ 32 w 45"/>
                  <a:gd name="T7" fmla="*/ 1 h 37"/>
                  <a:gd name="T8" fmla="*/ 44 w 45"/>
                  <a:gd name="T9" fmla="*/ 10 h 37"/>
                  <a:gd name="T10" fmla="*/ 40 w 45"/>
                  <a:gd name="T11" fmla="*/ 24 h 37"/>
                  <a:gd name="T12" fmla="*/ 14 w 45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37">
                    <a:moveTo>
                      <a:pt x="14" y="37"/>
                    </a:moveTo>
                    <a:cubicBezTo>
                      <a:pt x="9" y="33"/>
                      <a:pt x="3" y="30"/>
                      <a:pt x="2" y="25"/>
                    </a:cubicBezTo>
                    <a:cubicBezTo>
                      <a:pt x="0" y="21"/>
                      <a:pt x="2" y="12"/>
                      <a:pt x="6" y="10"/>
                    </a:cubicBezTo>
                    <a:cubicBezTo>
                      <a:pt x="13" y="5"/>
                      <a:pt x="23" y="2"/>
                      <a:pt x="32" y="1"/>
                    </a:cubicBezTo>
                    <a:cubicBezTo>
                      <a:pt x="36" y="0"/>
                      <a:pt x="42" y="6"/>
                      <a:pt x="44" y="10"/>
                    </a:cubicBezTo>
                    <a:cubicBezTo>
                      <a:pt x="45" y="14"/>
                      <a:pt x="43" y="22"/>
                      <a:pt x="40" y="24"/>
                    </a:cubicBezTo>
                    <a:cubicBezTo>
                      <a:pt x="33" y="29"/>
                      <a:pt x="24" y="32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904874" y="2894013"/>
                <a:ext cx="31750" cy="23812"/>
              </a:xfrm>
              <a:custGeom>
                <a:avLst/>
                <a:gdLst>
                  <a:gd name="T0" fmla="*/ 41 w 48"/>
                  <a:gd name="T1" fmla="*/ 30 h 36"/>
                  <a:gd name="T2" fmla="*/ 39 w 48"/>
                  <a:gd name="T3" fmla="*/ 32 h 36"/>
                  <a:gd name="T4" fmla="*/ 8 w 48"/>
                  <a:gd name="T5" fmla="*/ 25 h 36"/>
                  <a:gd name="T6" fmla="*/ 2 w 48"/>
                  <a:gd name="T7" fmla="*/ 11 h 36"/>
                  <a:gd name="T8" fmla="*/ 15 w 48"/>
                  <a:gd name="T9" fmla="*/ 0 h 36"/>
                  <a:gd name="T10" fmla="*/ 40 w 48"/>
                  <a:gd name="T11" fmla="*/ 9 h 36"/>
                  <a:gd name="T12" fmla="*/ 41 w 48"/>
                  <a:gd name="T13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6">
                    <a:moveTo>
                      <a:pt x="41" y="30"/>
                    </a:moveTo>
                    <a:cubicBezTo>
                      <a:pt x="40" y="31"/>
                      <a:pt x="40" y="32"/>
                      <a:pt x="39" y="32"/>
                    </a:cubicBezTo>
                    <a:cubicBezTo>
                      <a:pt x="27" y="36"/>
                      <a:pt x="17" y="32"/>
                      <a:pt x="8" y="25"/>
                    </a:cubicBezTo>
                    <a:cubicBezTo>
                      <a:pt x="4" y="23"/>
                      <a:pt x="0" y="15"/>
                      <a:pt x="2" y="11"/>
                    </a:cubicBezTo>
                    <a:cubicBezTo>
                      <a:pt x="4" y="6"/>
                      <a:pt x="11" y="0"/>
                      <a:pt x="15" y="0"/>
                    </a:cubicBezTo>
                    <a:cubicBezTo>
                      <a:pt x="24" y="1"/>
                      <a:pt x="33" y="4"/>
                      <a:pt x="40" y="9"/>
                    </a:cubicBezTo>
                    <a:cubicBezTo>
                      <a:pt x="48" y="14"/>
                      <a:pt x="44" y="23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830262" y="2867025"/>
                <a:ext cx="31750" cy="25400"/>
              </a:xfrm>
              <a:custGeom>
                <a:avLst/>
                <a:gdLst>
                  <a:gd name="T0" fmla="*/ 0 w 47"/>
                  <a:gd name="T1" fmla="*/ 14 h 40"/>
                  <a:gd name="T2" fmla="*/ 15 w 47"/>
                  <a:gd name="T3" fmla="*/ 1 h 40"/>
                  <a:gd name="T4" fmla="*/ 45 w 47"/>
                  <a:gd name="T5" fmla="*/ 15 h 40"/>
                  <a:gd name="T6" fmla="*/ 43 w 47"/>
                  <a:gd name="T7" fmla="*/ 30 h 40"/>
                  <a:gd name="T8" fmla="*/ 17 w 47"/>
                  <a:gd name="T9" fmla="*/ 30 h 40"/>
                  <a:gd name="T10" fmla="*/ 0 w 47"/>
                  <a:gd name="T11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0">
                    <a:moveTo>
                      <a:pt x="0" y="14"/>
                    </a:moveTo>
                    <a:cubicBezTo>
                      <a:pt x="7" y="8"/>
                      <a:pt x="12" y="0"/>
                      <a:pt x="15" y="1"/>
                    </a:cubicBezTo>
                    <a:cubicBezTo>
                      <a:pt x="26" y="4"/>
                      <a:pt x="36" y="9"/>
                      <a:pt x="45" y="15"/>
                    </a:cubicBezTo>
                    <a:cubicBezTo>
                      <a:pt x="47" y="16"/>
                      <a:pt x="46" y="27"/>
                      <a:pt x="43" y="30"/>
                    </a:cubicBezTo>
                    <a:cubicBezTo>
                      <a:pt x="35" y="40"/>
                      <a:pt x="25" y="34"/>
                      <a:pt x="17" y="30"/>
                    </a:cubicBezTo>
                    <a:cubicBezTo>
                      <a:pt x="11" y="27"/>
                      <a:pt x="7" y="21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1065212" y="2681288"/>
                <a:ext cx="20637" cy="28575"/>
              </a:xfrm>
              <a:custGeom>
                <a:avLst/>
                <a:gdLst>
                  <a:gd name="T0" fmla="*/ 29 w 30"/>
                  <a:gd name="T1" fmla="*/ 23 h 44"/>
                  <a:gd name="T2" fmla="*/ 28 w 30"/>
                  <a:gd name="T3" fmla="*/ 33 h 44"/>
                  <a:gd name="T4" fmla="*/ 16 w 30"/>
                  <a:gd name="T5" fmla="*/ 44 h 44"/>
                  <a:gd name="T6" fmla="*/ 3 w 30"/>
                  <a:gd name="T7" fmla="*/ 35 h 44"/>
                  <a:gd name="T8" fmla="*/ 1 w 30"/>
                  <a:gd name="T9" fmla="*/ 14 h 44"/>
                  <a:gd name="T10" fmla="*/ 16 w 30"/>
                  <a:gd name="T11" fmla="*/ 1 h 44"/>
                  <a:gd name="T12" fmla="*/ 29 w 30"/>
                  <a:gd name="T13" fmla="*/ 15 h 44"/>
                  <a:gd name="T14" fmla="*/ 29 w 30"/>
                  <a:gd name="T15" fmla="*/ 23 h 44"/>
                  <a:gd name="T16" fmla="*/ 29 w 30"/>
                  <a:gd name="T1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4">
                    <a:moveTo>
                      <a:pt x="29" y="23"/>
                    </a:moveTo>
                    <a:cubicBezTo>
                      <a:pt x="29" y="26"/>
                      <a:pt x="30" y="31"/>
                      <a:pt x="28" y="33"/>
                    </a:cubicBezTo>
                    <a:cubicBezTo>
                      <a:pt x="25" y="38"/>
                      <a:pt x="20" y="43"/>
                      <a:pt x="16" y="44"/>
                    </a:cubicBezTo>
                    <a:cubicBezTo>
                      <a:pt x="12" y="44"/>
                      <a:pt x="4" y="40"/>
                      <a:pt x="3" y="35"/>
                    </a:cubicBezTo>
                    <a:cubicBezTo>
                      <a:pt x="0" y="29"/>
                      <a:pt x="0" y="21"/>
                      <a:pt x="1" y="14"/>
                    </a:cubicBezTo>
                    <a:cubicBezTo>
                      <a:pt x="2" y="6"/>
                      <a:pt x="7" y="0"/>
                      <a:pt x="16" y="1"/>
                    </a:cubicBezTo>
                    <a:cubicBezTo>
                      <a:pt x="24" y="1"/>
                      <a:pt x="29" y="7"/>
                      <a:pt x="29" y="15"/>
                    </a:cubicBezTo>
                    <a:cubicBezTo>
                      <a:pt x="29" y="18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1289049" y="2867025"/>
                <a:ext cx="30162" cy="22225"/>
              </a:xfrm>
              <a:custGeom>
                <a:avLst/>
                <a:gdLst>
                  <a:gd name="T0" fmla="*/ 18 w 44"/>
                  <a:gd name="T1" fmla="*/ 35 h 35"/>
                  <a:gd name="T2" fmla="*/ 1 w 44"/>
                  <a:gd name="T3" fmla="*/ 19 h 35"/>
                  <a:gd name="T4" fmla="*/ 25 w 44"/>
                  <a:gd name="T5" fmla="*/ 1 h 35"/>
                  <a:gd name="T6" fmla="*/ 43 w 44"/>
                  <a:gd name="T7" fmla="*/ 12 h 35"/>
                  <a:gd name="T8" fmla="*/ 40 w 44"/>
                  <a:gd name="T9" fmla="*/ 24 h 35"/>
                  <a:gd name="T10" fmla="*/ 18 w 44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5">
                    <a:moveTo>
                      <a:pt x="18" y="35"/>
                    </a:moveTo>
                    <a:cubicBezTo>
                      <a:pt x="6" y="35"/>
                      <a:pt x="0" y="28"/>
                      <a:pt x="1" y="19"/>
                    </a:cubicBezTo>
                    <a:cubicBezTo>
                      <a:pt x="2" y="5"/>
                      <a:pt x="15" y="4"/>
                      <a:pt x="25" y="1"/>
                    </a:cubicBezTo>
                    <a:cubicBezTo>
                      <a:pt x="30" y="0"/>
                      <a:pt x="38" y="7"/>
                      <a:pt x="43" y="12"/>
                    </a:cubicBezTo>
                    <a:cubicBezTo>
                      <a:pt x="44" y="13"/>
                      <a:pt x="42" y="22"/>
                      <a:pt x="40" y="24"/>
                    </a:cubicBezTo>
                    <a:cubicBezTo>
                      <a:pt x="32" y="29"/>
                      <a:pt x="24" y="32"/>
                      <a:pt x="18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1125536" y="2841625"/>
                <a:ext cx="26987" cy="26987"/>
              </a:xfrm>
              <a:custGeom>
                <a:avLst/>
                <a:gdLst>
                  <a:gd name="T0" fmla="*/ 11 w 42"/>
                  <a:gd name="T1" fmla="*/ 40 h 40"/>
                  <a:gd name="T2" fmla="*/ 2 w 42"/>
                  <a:gd name="T3" fmla="*/ 28 h 40"/>
                  <a:gd name="T4" fmla="*/ 21 w 42"/>
                  <a:gd name="T5" fmla="*/ 0 h 40"/>
                  <a:gd name="T6" fmla="*/ 37 w 42"/>
                  <a:gd name="T7" fmla="*/ 9 h 40"/>
                  <a:gd name="T8" fmla="*/ 11 w 4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0">
                    <a:moveTo>
                      <a:pt x="11" y="40"/>
                    </a:moveTo>
                    <a:cubicBezTo>
                      <a:pt x="9" y="37"/>
                      <a:pt x="3" y="33"/>
                      <a:pt x="2" y="28"/>
                    </a:cubicBezTo>
                    <a:cubicBezTo>
                      <a:pt x="0" y="19"/>
                      <a:pt x="13" y="0"/>
                      <a:pt x="21" y="0"/>
                    </a:cubicBezTo>
                    <a:cubicBezTo>
                      <a:pt x="26" y="0"/>
                      <a:pt x="34" y="4"/>
                      <a:pt x="37" y="9"/>
                    </a:cubicBezTo>
                    <a:cubicBezTo>
                      <a:pt x="42" y="18"/>
                      <a:pt x="27" y="40"/>
                      <a:pt x="11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1166811" y="2773363"/>
                <a:ext cx="25400" cy="28575"/>
              </a:xfrm>
              <a:custGeom>
                <a:avLst/>
                <a:gdLst>
                  <a:gd name="T0" fmla="*/ 36 w 36"/>
                  <a:gd name="T1" fmla="*/ 12 h 42"/>
                  <a:gd name="T2" fmla="*/ 14 w 36"/>
                  <a:gd name="T3" fmla="*/ 41 h 42"/>
                  <a:gd name="T4" fmla="*/ 0 w 36"/>
                  <a:gd name="T5" fmla="*/ 26 h 42"/>
                  <a:gd name="T6" fmla="*/ 22 w 36"/>
                  <a:gd name="T7" fmla="*/ 0 h 42"/>
                  <a:gd name="T8" fmla="*/ 36 w 36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36" y="12"/>
                    </a:moveTo>
                    <a:cubicBezTo>
                      <a:pt x="35" y="25"/>
                      <a:pt x="22" y="42"/>
                      <a:pt x="14" y="41"/>
                    </a:cubicBezTo>
                    <a:cubicBezTo>
                      <a:pt x="5" y="40"/>
                      <a:pt x="0" y="35"/>
                      <a:pt x="0" y="26"/>
                    </a:cubicBezTo>
                    <a:cubicBezTo>
                      <a:pt x="1" y="15"/>
                      <a:pt x="14" y="0"/>
                      <a:pt x="22" y="0"/>
                    </a:cubicBezTo>
                    <a:cubicBezTo>
                      <a:pt x="31" y="1"/>
                      <a:pt x="35" y="6"/>
                      <a:pt x="3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1144586" y="2806700"/>
                <a:ext cx="28575" cy="28575"/>
              </a:xfrm>
              <a:custGeom>
                <a:avLst/>
                <a:gdLst>
                  <a:gd name="T0" fmla="*/ 15 w 42"/>
                  <a:gd name="T1" fmla="*/ 44 h 44"/>
                  <a:gd name="T2" fmla="*/ 8 w 42"/>
                  <a:gd name="T3" fmla="*/ 41 h 44"/>
                  <a:gd name="T4" fmla="*/ 8 w 42"/>
                  <a:gd name="T5" fmla="*/ 18 h 44"/>
                  <a:gd name="T6" fmla="*/ 28 w 42"/>
                  <a:gd name="T7" fmla="*/ 4 h 44"/>
                  <a:gd name="T8" fmla="*/ 36 w 42"/>
                  <a:gd name="T9" fmla="*/ 24 h 44"/>
                  <a:gd name="T10" fmla="*/ 15 w 42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4">
                    <a:moveTo>
                      <a:pt x="15" y="44"/>
                    </a:moveTo>
                    <a:cubicBezTo>
                      <a:pt x="13" y="43"/>
                      <a:pt x="10" y="42"/>
                      <a:pt x="8" y="41"/>
                    </a:cubicBezTo>
                    <a:cubicBezTo>
                      <a:pt x="0" y="33"/>
                      <a:pt x="3" y="25"/>
                      <a:pt x="8" y="18"/>
                    </a:cubicBezTo>
                    <a:cubicBezTo>
                      <a:pt x="12" y="10"/>
                      <a:pt x="16" y="0"/>
                      <a:pt x="28" y="4"/>
                    </a:cubicBezTo>
                    <a:cubicBezTo>
                      <a:pt x="38" y="6"/>
                      <a:pt x="42" y="15"/>
                      <a:pt x="36" y="24"/>
                    </a:cubicBezTo>
                    <a:cubicBezTo>
                      <a:pt x="32" y="32"/>
                      <a:pt x="29" y="44"/>
                      <a:pt x="1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104899" y="2874963"/>
                <a:ext cx="25400" cy="28575"/>
              </a:xfrm>
              <a:custGeom>
                <a:avLst/>
                <a:gdLst>
                  <a:gd name="T0" fmla="*/ 0 w 36"/>
                  <a:gd name="T1" fmla="*/ 29 h 41"/>
                  <a:gd name="T2" fmla="*/ 21 w 36"/>
                  <a:gd name="T3" fmla="*/ 0 h 41"/>
                  <a:gd name="T4" fmla="*/ 35 w 36"/>
                  <a:gd name="T5" fmla="*/ 12 h 41"/>
                  <a:gd name="T6" fmla="*/ 15 w 36"/>
                  <a:gd name="T7" fmla="*/ 40 h 41"/>
                  <a:gd name="T8" fmla="*/ 0 w 36"/>
                  <a:gd name="T9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0" y="29"/>
                    </a:moveTo>
                    <a:cubicBezTo>
                      <a:pt x="0" y="16"/>
                      <a:pt x="12" y="0"/>
                      <a:pt x="21" y="0"/>
                    </a:cubicBezTo>
                    <a:cubicBezTo>
                      <a:pt x="30" y="0"/>
                      <a:pt x="35" y="4"/>
                      <a:pt x="35" y="12"/>
                    </a:cubicBezTo>
                    <a:cubicBezTo>
                      <a:pt x="36" y="22"/>
                      <a:pt x="22" y="41"/>
                      <a:pt x="15" y="40"/>
                    </a:cubicBezTo>
                    <a:cubicBezTo>
                      <a:pt x="6" y="40"/>
                      <a:pt x="1" y="36"/>
                      <a:pt x="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976312" y="2814638"/>
                <a:ext cx="28575" cy="25400"/>
              </a:xfrm>
              <a:custGeom>
                <a:avLst/>
                <a:gdLst>
                  <a:gd name="T0" fmla="*/ 30 w 42"/>
                  <a:gd name="T1" fmla="*/ 39 h 39"/>
                  <a:gd name="T2" fmla="*/ 7 w 42"/>
                  <a:gd name="T3" fmla="*/ 7 h 39"/>
                  <a:gd name="T4" fmla="*/ 22 w 42"/>
                  <a:gd name="T5" fmla="*/ 0 h 39"/>
                  <a:gd name="T6" fmla="*/ 40 w 42"/>
                  <a:gd name="T7" fmla="*/ 27 h 39"/>
                  <a:gd name="T8" fmla="*/ 30 w 4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9">
                    <a:moveTo>
                      <a:pt x="30" y="39"/>
                    </a:moveTo>
                    <a:cubicBezTo>
                      <a:pt x="14" y="39"/>
                      <a:pt x="0" y="16"/>
                      <a:pt x="7" y="7"/>
                    </a:cubicBezTo>
                    <a:cubicBezTo>
                      <a:pt x="9" y="3"/>
                      <a:pt x="17" y="0"/>
                      <a:pt x="22" y="0"/>
                    </a:cubicBezTo>
                    <a:cubicBezTo>
                      <a:pt x="30" y="0"/>
                      <a:pt x="42" y="20"/>
                      <a:pt x="40" y="27"/>
                    </a:cubicBezTo>
                    <a:cubicBezTo>
                      <a:pt x="38" y="33"/>
                      <a:pt x="32" y="37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1000124" y="2846388"/>
                <a:ext cx="23812" cy="28575"/>
              </a:xfrm>
              <a:custGeom>
                <a:avLst/>
                <a:gdLst>
                  <a:gd name="T0" fmla="*/ 0 w 36"/>
                  <a:gd name="T1" fmla="*/ 11 h 43"/>
                  <a:gd name="T2" fmla="*/ 13 w 36"/>
                  <a:gd name="T3" fmla="*/ 2 h 43"/>
                  <a:gd name="T4" fmla="*/ 36 w 36"/>
                  <a:gd name="T5" fmla="*/ 27 h 43"/>
                  <a:gd name="T6" fmla="*/ 23 w 36"/>
                  <a:gd name="T7" fmla="*/ 42 h 43"/>
                  <a:gd name="T8" fmla="*/ 0 w 36"/>
                  <a:gd name="T9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11"/>
                    </a:moveTo>
                    <a:cubicBezTo>
                      <a:pt x="3" y="9"/>
                      <a:pt x="8" y="3"/>
                      <a:pt x="13" y="2"/>
                    </a:cubicBezTo>
                    <a:cubicBezTo>
                      <a:pt x="22" y="0"/>
                      <a:pt x="36" y="16"/>
                      <a:pt x="36" y="27"/>
                    </a:cubicBezTo>
                    <a:cubicBezTo>
                      <a:pt x="36" y="36"/>
                      <a:pt x="31" y="41"/>
                      <a:pt x="23" y="42"/>
                    </a:cubicBezTo>
                    <a:cubicBezTo>
                      <a:pt x="14" y="43"/>
                      <a:pt x="1" y="27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189036" y="2740025"/>
                <a:ext cx="23812" cy="28575"/>
              </a:xfrm>
              <a:custGeom>
                <a:avLst/>
                <a:gdLst>
                  <a:gd name="T0" fmla="*/ 35 w 35"/>
                  <a:gd name="T1" fmla="*/ 13 h 41"/>
                  <a:gd name="T2" fmla="*/ 14 w 35"/>
                  <a:gd name="T3" fmla="*/ 41 h 41"/>
                  <a:gd name="T4" fmla="*/ 0 w 35"/>
                  <a:gd name="T5" fmla="*/ 28 h 41"/>
                  <a:gd name="T6" fmla="*/ 21 w 35"/>
                  <a:gd name="T7" fmla="*/ 0 h 41"/>
                  <a:gd name="T8" fmla="*/ 35 w 35"/>
                  <a:gd name="T9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1">
                    <a:moveTo>
                      <a:pt x="35" y="13"/>
                    </a:moveTo>
                    <a:cubicBezTo>
                      <a:pt x="35" y="26"/>
                      <a:pt x="23" y="41"/>
                      <a:pt x="14" y="41"/>
                    </a:cubicBezTo>
                    <a:cubicBezTo>
                      <a:pt x="6" y="41"/>
                      <a:pt x="0" y="37"/>
                      <a:pt x="0" y="28"/>
                    </a:cubicBezTo>
                    <a:cubicBezTo>
                      <a:pt x="0" y="18"/>
                      <a:pt x="12" y="0"/>
                      <a:pt x="21" y="0"/>
                    </a:cubicBezTo>
                    <a:cubicBezTo>
                      <a:pt x="29" y="1"/>
                      <a:pt x="35" y="5"/>
                      <a:pt x="3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938212" y="2744788"/>
                <a:ext cx="23812" cy="28575"/>
              </a:xfrm>
              <a:custGeom>
                <a:avLst/>
                <a:gdLst>
                  <a:gd name="T0" fmla="*/ 0 w 35"/>
                  <a:gd name="T1" fmla="*/ 11 h 43"/>
                  <a:gd name="T2" fmla="*/ 13 w 35"/>
                  <a:gd name="T3" fmla="*/ 2 h 43"/>
                  <a:gd name="T4" fmla="*/ 35 w 35"/>
                  <a:gd name="T5" fmla="*/ 28 h 43"/>
                  <a:gd name="T6" fmla="*/ 21 w 35"/>
                  <a:gd name="T7" fmla="*/ 42 h 43"/>
                  <a:gd name="T8" fmla="*/ 0 w 35"/>
                  <a:gd name="T9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3">
                    <a:moveTo>
                      <a:pt x="0" y="11"/>
                    </a:moveTo>
                    <a:cubicBezTo>
                      <a:pt x="3" y="9"/>
                      <a:pt x="8" y="4"/>
                      <a:pt x="13" y="2"/>
                    </a:cubicBezTo>
                    <a:cubicBezTo>
                      <a:pt x="21" y="0"/>
                      <a:pt x="35" y="18"/>
                      <a:pt x="35" y="28"/>
                    </a:cubicBezTo>
                    <a:cubicBezTo>
                      <a:pt x="35" y="37"/>
                      <a:pt x="30" y="42"/>
                      <a:pt x="21" y="42"/>
                    </a:cubicBezTo>
                    <a:cubicBezTo>
                      <a:pt x="13" y="43"/>
                      <a:pt x="0" y="26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1020762" y="2881313"/>
                <a:ext cx="25400" cy="26987"/>
              </a:xfrm>
              <a:custGeom>
                <a:avLst/>
                <a:gdLst>
                  <a:gd name="T0" fmla="*/ 0 w 36"/>
                  <a:gd name="T1" fmla="*/ 11 h 41"/>
                  <a:gd name="T2" fmla="*/ 13 w 36"/>
                  <a:gd name="T3" fmla="*/ 0 h 41"/>
                  <a:gd name="T4" fmla="*/ 35 w 36"/>
                  <a:gd name="T5" fmla="*/ 27 h 41"/>
                  <a:gd name="T6" fmla="*/ 21 w 36"/>
                  <a:gd name="T7" fmla="*/ 41 h 41"/>
                  <a:gd name="T8" fmla="*/ 0 w 36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1">
                    <a:moveTo>
                      <a:pt x="0" y="11"/>
                    </a:moveTo>
                    <a:cubicBezTo>
                      <a:pt x="0" y="5"/>
                      <a:pt x="5" y="1"/>
                      <a:pt x="13" y="0"/>
                    </a:cubicBezTo>
                    <a:cubicBezTo>
                      <a:pt x="22" y="0"/>
                      <a:pt x="36" y="17"/>
                      <a:pt x="35" y="27"/>
                    </a:cubicBezTo>
                    <a:cubicBezTo>
                      <a:pt x="35" y="36"/>
                      <a:pt x="30" y="40"/>
                      <a:pt x="21" y="41"/>
                    </a:cubicBezTo>
                    <a:cubicBezTo>
                      <a:pt x="12" y="41"/>
                      <a:pt x="0" y="25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954087" y="2781300"/>
                <a:ext cx="28575" cy="25400"/>
              </a:xfrm>
              <a:custGeom>
                <a:avLst/>
                <a:gdLst>
                  <a:gd name="T0" fmla="*/ 31 w 42"/>
                  <a:gd name="T1" fmla="*/ 39 h 39"/>
                  <a:gd name="T2" fmla="*/ 7 w 42"/>
                  <a:gd name="T3" fmla="*/ 6 h 39"/>
                  <a:gd name="T4" fmla="*/ 23 w 42"/>
                  <a:gd name="T5" fmla="*/ 0 h 39"/>
                  <a:gd name="T6" fmla="*/ 40 w 42"/>
                  <a:gd name="T7" fmla="*/ 28 h 39"/>
                  <a:gd name="T8" fmla="*/ 31 w 4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9">
                    <a:moveTo>
                      <a:pt x="31" y="39"/>
                    </a:moveTo>
                    <a:cubicBezTo>
                      <a:pt x="14" y="39"/>
                      <a:pt x="0" y="16"/>
                      <a:pt x="7" y="6"/>
                    </a:cubicBezTo>
                    <a:cubicBezTo>
                      <a:pt x="10" y="2"/>
                      <a:pt x="18" y="0"/>
                      <a:pt x="23" y="0"/>
                    </a:cubicBezTo>
                    <a:cubicBezTo>
                      <a:pt x="31" y="1"/>
                      <a:pt x="42" y="20"/>
                      <a:pt x="40" y="28"/>
                    </a:cubicBezTo>
                    <a:cubicBezTo>
                      <a:pt x="38" y="33"/>
                      <a:pt x="33" y="37"/>
                      <a:pt x="31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919162" y="2716213"/>
                <a:ext cx="22225" cy="22225"/>
              </a:xfrm>
              <a:custGeom>
                <a:avLst/>
                <a:gdLst>
                  <a:gd name="T0" fmla="*/ 19 w 34"/>
                  <a:gd name="T1" fmla="*/ 35 h 35"/>
                  <a:gd name="T2" fmla="*/ 2 w 34"/>
                  <a:gd name="T3" fmla="*/ 13 h 35"/>
                  <a:gd name="T4" fmla="*/ 17 w 34"/>
                  <a:gd name="T5" fmla="*/ 1 h 35"/>
                  <a:gd name="T6" fmla="*/ 33 w 34"/>
                  <a:gd name="T7" fmla="*/ 23 h 35"/>
                  <a:gd name="T8" fmla="*/ 19 w 34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9" y="35"/>
                    </a:moveTo>
                    <a:cubicBezTo>
                      <a:pt x="9" y="34"/>
                      <a:pt x="0" y="23"/>
                      <a:pt x="2" y="13"/>
                    </a:cubicBezTo>
                    <a:cubicBezTo>
                      <a:pt x="3" y="5"/>
                      <a:pt x="8" y="0"/>
                      <a:pt x="17" y="1"/>
                    </a:cubicBezTo>
                    <a:cubicBezTo>
                      <a:pt x="25" y="2"/>
                      <a:pt x="34" y="14"/>
                      <a:pt x="33" y="23"/>
                    </a:cubicBezTo>
                    <a:cubicBezTo>
                      <a:pt x="32" y="32"/>
                      <a:pt x="26" y="35"/>
                      <a:pt x="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3" name="Freeform 47"/>
              <p:cNvSpPr>
                <a:spLocks noEditPoints="1"/>
              </p:cNvSpPr>
              <p:nvPr/>
            </p:nvSpPr>
            <p:spPr bwMode="auto">
              <a:xfrm>
                <a:off x="1222374" y="2652713"/>
                <a:ext cx="41275" cy="42862"/>
              </a:xfrm>
              <a:custGeom>
                <a:avLst/>
                <a:gdLst>
                  <a:gd name="T0" fmla="*/ 31 w 62"/>
                  <a:gd name="T1" fmla="*/ 0 h 62"/>
                  <a:gd name="T2" fmla="*/ 62 w 62"/>
                  <a:gd name="T3" fmla="*/ 31 h 62"/>
                  <a:gd name="T4" fmla="*/ 32 w 62"/>
                  <a:gd name="T5" fmla="*/ 62 h 62"/>
                  <a:gd name="T6" fmla="*/ 0 w 62"/>
                  <a:gd name="T7" fmla="*/ 31 h 62"/>
                  <a:gd name="T8" fmla="*/ 31 w 62"/>
                  <a:gd name="T9" fmla="*/ 0 h 62"/>
                  <a:gd name="T10" fmla="*/ 33 w 62"/>
                  <a:gd name="T11" fmla="*/ 19 h 62"/>
                  <a:gd name="T12" fmla="*/ 24 w 62"/>
                  <a:gd name="T13" fmla="*/ 30 h 62"/>
                  <a:gd name="T14" fmla="*/ 32 w 62"/>
                  <a:gd name="T15" fmla="*/ 39 h 62"/>
                  <a:gd name="T16" fmla="*/ 41 w 62"/>
                  <a:gd name="T17" fmla="*/ 30 h 62"/>
                  <a:gd name="T18" fmla="*/ 33 w 62"/>
                  <a:gd name="T19" fmla="*/ 1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0"/>
                    </a:moveTo>
                    <a:cubicBezTo>
                      <a:pt x="49" y="0"/>
                      <a:pt x="62" y="14"/>
                      <a:pt x="62" y="31"/>
                    </a:cubicBezTo>
                    <a:cubicBezTo>
                      <a:pt x="62" y="48"/>
                      <a:pt x="49" y="62"/>
                      <a:pt x="32" y="62"/>
                    </a:cubicBezTo>
                    <a:cubicBezTo>
                      <a:pt x="15" y="62"/>
                      <a:pt x="0" y="47"/>
                      <a:pt x="0" y="31"/>
                    </a:cubicBezTo>
                    <a:cubicBezTo>
                      <a:pt x="1" y="14"/>
                      <a:pt x="15" y="0"/>
                      <a:pt x="31" y="0"/>
                    </a:cubicBezTo>
                    <a:close/>
                    <a:moveTo>
                      <a:pt x="33" y="19"/>
                    </a:moveTo>
                    <a:cubicBezTo>
                      <a:pt x="29" y="24"/>
                      <a:pt x="24" y="27"/>
                      <a:pt x="24" y="30"/>
                    </a:cubicBezTo>
                    <a:cubicBezTo>
                      <a:pt x="25" y="33"/>
                      <a:pt x="29" y="36"/>
                      <a:pt x="32" y="39"/>
                    </a:cubicBezTo>
                    <a:cubicBezTo>
                      <a:pt x="35" y="36"/>
                      <a:pt x="40" y="33"/>
                      <a:pt x="41" y="30"/>
                    </a:cubicBezTo>
                    <a:cubicBezTo>
                      <a:pt x="41" y="27"/>
                      <a:pt x="36" y="24"/>
                      <a:pt x="3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39" name="Freeform 51"/>
              <p:cNvSpPr>
                <a:spLocks/>
              </p:cNvSpPr>
              <p:nvPr/>
            </p:nvSpPr>
            <p:spPr bwMode="auto">
              <a:xfrm>
                <a:off x="1238249" y="2665413"/>
                <a:ext cx="11112" cy="14287"/>
              </a:xfrm>
              <a:custGeom>
                <a:avLst/>
                <a:gdLst>
                  <a:gd name="T0" fmla="*/ 9 w 17"/>
                  <a:gd name="T1" fmla="*/ 0 h 20"/>
                  <a:gd name="T2" fmla="*/ 17 w 17"/>
                  <a:gd name="T3" fmla="*/ 11 h 20"/>
                  <a:gd name="T4" fmla="*/ 8 w 17"/>
                  <a:gd name="T5" fmla="*/ 20 h 20"/>
                  <a:gd name="T6" fmla="*/ 0 w 17"/>
                  <a:gd name="T7" fmla="*/ 11 h 20"/>
                  <a:gd name="T8" fmla="*/ 9 w 17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9" y="0"/>
                    </a:moveTo>
                    <a:cubicBezTo>
                      <a:pt x="12" y="5"/>
                      <a:pt x="17" y="8"/>
                      <a:pt x="17" y="11"/>
                    </a:cubicBezTo>
                    <a:cubicBezTo>
                      <a:pt x="16" y="14"/>
                      <a:pt x="11" y="17"/>
                      <a:pt x="8" y="20"/>
                    </a:cubicBezTo>
                    <a:cubicBezTo>
                      <a:pt x="5" y="17"/>
                      <a:pt x="1" y="14"/>
                      <a:pt x="0" y="11"/>
                    </a:cubicBezTo>
                    <a:cubicBezTo>
                      <a:pt x="0" y="8"/>
                      <a:pt x="5" y="5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72490" y="3197352"/>
            <a:ext cx="586740" cy="586740"/>
            <a:chOff x="872490" y="3197352"/>
            <a:chExt cx="586740" cy="586740"/>
          </a:xfrm>
        </p:grpSpPr>
        <p:sp>
          <p:nvSpPr>
            <p:cNvPr id="128" name="Oval 127"/>
            <p:cNvSpPr/>
            <p:nvPr/>
          </p:nvSpPr>
          <p:spPr>
            <a:xfrm>
              <a:off x="872490" y="3197352"/>
              <a:ext cx="586740" cy="5867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44" name="Group 54"/>
            <p:cNvGrpSpPr>
              <a:grpSpLocks noChangeAspect="1"/>
            </p:cNvGrpSpPr>
            <p:nvPr/>
          </p:nvGrpSpPr>
          <p:grpSpPr bwMode="auto">
            <a:xfrm>
              <a:off x="964545" y="3286327"/>
              <a:ext cx="402631" cy="394330"/>
              <a:chOff x="2421" y="1272"/>
              <a:chExt cx="1552" cy="1520"/>
            </a:xfrm>
            <a:solidFill>
              <a:schemeClr val="bg1"/>
            </a:solidFill>
          </p:grpSpPr>
          <p:sp>
            <p:nvSpPr>
              <p:cNvPr id="22548" name="Freeform 55"/>
              <p:cNvSpPr>
                <a:spLocks noEditPoints="1"/>
              </p:cNvSpPr>
              <p:nvPr/>
            </p:nvSpPr>
            <p:spPr bwMode="auto">
              <a:xfrm>
                <a:off x="2421" y="1272"/>
                <a:ext cx="1195" cy="1512"/>
              </a:xfrm>
              <a:custGeom>
                <a:avLst/>
                <a:gdLst>
                  <a:gd name="T0" fmla="*/ 636 w 826"/>
                  <a:gd name="T1" fmla="*/ 577 h 1078"/>
                  <a:gd name="T2" fmla="*/ 526 w 826"/>
                  <a:gd name="T3" fmla="*/ 938 h 1078"/>
                  <a:gd name="T4" fmla="*/ 826 w 826"/>
                  <a:gd name="T5" fmla="*/ 1025 h 1078"/>
                  <a:gd name="T6" fmla="*/ 0 w 826"/>
                  <a:gd name="T7" fmla="*/ 1078 h 1078"/>
                  <a:gd name="T8" fmla="*/ 826 w 826"/>
                  <a:gd name="T9" fmla="*/ 0 h 1078"/>
                  <a:gd name="T10" fmla="*/ 110 w 826"/>
                  <a:gd name="T11" fmla="*/ 149 h 1078"/>
                  <a:gd name="T12" fmla="*/ 697 w 826"/>
                  <a:gd name="T13" fmla="*/ 105 h 1078"/>
                  <a:gd name="T14" fmla="*/ 110 w 826"/>
                  <a:gd name="T15" fmla="*/ 149 h 1078"/>
                  <a:gd name="T16" fmla="*/ 595 w 826"/>
                  <a:gd name="T17" fmla="*/ 239 h 1078"/>
                  <a:gd name="T18" fmla="*/ 113 w 826"/>
                  <a:gd name="T19" fmla="*/ 284 h 1078"/>
                  <a:gd name="T20" fmla="*/ 112 w 826"/>
                  <a:gd name="T21" fmla="*/ 666 h 1078"/>
                  <a:gd name="T22" fmla="*/ 481 w 826"/>
                  <a:gd name="T23" fmla="*/ 623 h 1078"/>
                  <a:gd name="T24" fmla="*/ 112 w 826"/>
                  <a:gd name="T25" fmla="*/ 666 h 1078"/>
                  <a:gd name="T26" fmla="*/ 208 w 826"/>
                  <a:gd name="T27" fmla="*/ 464 h 1078"/>
                  <a:gd name="T28" fmla="*/ 465 w 826"/>
                  <a:gd name="T29" fmla="*/ 478 h 1078"/>
                  <a:gd name="T30" fmla="*/ 477 w 826"/>
                  <a:gd name="T31" fmla="*/ 428 h 1078"/>
                  <a:gd name="T32" fmla="*/ 209 w 826"/>
                  <a:gd name="T33" fmla="*/ 860 h 1078"/>
                  <a:gd name="T34" fmla="*/ 424 w 826"/>
                  <a:gd name="T35" fmla="*/ 811 h 1078"/>
                  <a:gd name="T36" fmla="*/ 209 w 826"/>
                  <a:gd name="T37" fmla="*/ 860 h 1078"/>
                  <a:gd name="T38" fmla="*/ 423 w 826"/>
                  <a:gd name="T39" fmla="*/ 574 h 1078"/>
                  <a:gd name="T40" fmla="*/ 209 w 826"/>
                  <a:gd name="T41" fmla="*/ 525 h 1078"/>
                  <a:gd name="T42" fmla="*/ 424 w 826"/>
                  <a:gd name="T43" fmla="*/ 909 h 1078"/>
                  <a:gd name="T44" fmla="*/ 209 w 826"/>
                  <a:gd name="T45" fmla="*/ 956 h 1078"/>
                  <a:gd name="T46" fmla="*/ 424 w 826"/>
                  <a:gd name="T47" fmla="*/ 909 h 1078"/>
                  <a:gd name="T48" fmla="*/ 397 w 826"/>
                  <a:gd name="T49" fmla="*/ 330 h 1078"/>
                  <a:gd name="T50" fmla="*/ 209 w 826"/>
                  <a:gd name="T51" fmla="*/ 337 h 1078"/>
                  <a:gd name="T52" fmla="*/ 397 w 826"/>
                  <a:gd name="T53" fmla="*/ 380 h 1078"/>
                  <a:gd name="T54" fmla="*/ 209 w 826"/>
                  <a:gd name="T55" fmla="*/ 714 h 1078"/>
                  <a:gd name="T56" fmla="*/ 220 w 826"/>
                  <a:gd name="T57" fmla="*/ 764 h 1078"/>
                  <a:gd name="T58" fmla="*/ 361 w 826"/>
                  <a:gd name="T59" fmla="*/ 763 h 1078"/>
                  <a:gd name="T60" fmla="*/ 157 w 826"/>
                  <a:gd name="T61" fmla="*/ 456 h 1078"/>
                  <a:gd name="T62" fmla="*/ 112 w 826"/>
                  <a:gd name="T63" fmla="*/ 456 h 1078"/>
                  <a:gd name="T64" fmla="*/ 157 w 826"/>
                  <a:gd name="T65" fmla="*/ 456 h 1078"/>
                  <a:gd name="T66" fmla="*/ 157 w 826"/>
                  <a:gd name="T67" fmla="*/ 553 h 1078"/>
                  <a:gd name="T68" fmla="*/ 112 w 826"/>
                  <a:gd name="T69" fmla="*/ 551 h 1078"/>
                  <a:gd name="T70" fmla="*/ 112 w 826"/>
                  <a:gd name="T71" fmla="*/ 741 h 1078"/>
                  <a:gd name="T72" fmla="*/ 157 w 826"/>
                  <a:gd name="T73" fmla="*/ 742 h 1078"/>
                  <a:gd name="T74" fmla="*/ 112 w 826"/>
                  <a:gd name="T75" fmla="*/ 741 h 1078"/>
                  <a:gd name="T76" fmla="*/ 157 w 826"/>
                  <a:gd name="T77" fmla="*/ 838 h 1078"/>
                  <a:gd name="T78" fmla="*/ 112 w 826"/>
                  <a:gd name="T79" fmla="*/ 837 h 1078"/>
                  <a:gd name="T80" fmla="*/ 136 w 826"/>
                  <a:gd name="T81" fmla="*/ 913 h 1078"/>
                  <a:gd name="T82" fmla="*/ 134 w 826"/>
                  <a:gd name="T83" fmla="*/ 958 h 1078"/>
                  <a:gd name="T84" fmla="*/ 136 w 826"/>
                  <a:gd name="T85" fmla="*/ 913 h 1078"/>
                  <a:gd name="T86" fmla="*/ 134 w 826"/>
                  <a:gd name="T87" fmla="*/ 336 h 1078"/>
                  <a:gd name="T88" fmla="*/ 135 w 826"/>
                  <a:gd name="T89" fmla="*/ 381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26" h="1078">
                    <a:moveTo>
                      <a:pt x="826" y="579"/>
                    </a:moveTo>
                    <a:cubicBezTo>
                      <a:pt x="762" y="553"/>
                      <a:pt x="699" y="551"/>
                      <a:pt x="636" y="577"/>
                    </a:cubicBezTo>
                    <a:cubicBezTo>
                      <a:pt x="591" y="595"/>
                      <a:pt x="554" y="625"/>
                      <a:pt x="526" y="666"/>
                    </a:cubicBezTo>
                    <a:cubicBezTo>
                      <a:pt x="470" y="747"/>
                      <a:pt x="470" y="856"/>
                      <a:pt x="526" y="938"/>
                    </a:cubicBezTo>
                    <a:cubicBezTo>
                      <a:pt x="559" y="986"/>
                      <a:pt x="604" y="1019"/>
                      <a:pt x="660" y="1035"/>
                    </a:cubicBezTo>
                    <a:cubicBezTo>
                      <a:pt x="716" y="1052"/>
                      <a:pt x="771" y="1048"/>
                      <a:pt x="826" y="1025"/>
                    </a:cubicBezTo>
                    <a:cubicBezTo>
                      <a:pt x="826" y="1043"/>
                      <a:pt x="826" y="1060"/>
                      <a:pt x="826" y="1078"/>
                    </a:cubicBezTo>
                    <a:cubicBezTo>
                      <a:pt x="551" y="1078"/>
                      <a:pt x="276" y="1078"/>
                      <a:pt x="0" y="1078"/>
                    </a:cubicBezTo>
                    <a:cubicBezTo>
                      <a:pt x="0" y="719"/>
                      <a:pt x="0" y="360"/>
                      <a:pt x="0" y="0"/>
                    </a:cubicBezTo>
                    <a:cubicBezTo>
                      <a:pt x="275" y="0"/>
                      <a:pt x="550" y="0"/>
                      <a:pt x="826" y="0"/>
                    </a:cubicBezTo>
                    <a:cubicBezTo>
                      <a:pt x="826" y="192"/>
                      <a:pt x="826" y="384"/>
                      <a:pt x="826" y="579"/>
                    </a:cubicBezTo>
                    <a:close/>
                    <a:moveTo>
                      <a:pt x="110" y="149"/>
                    </a:moveTo>
                    <a:cubicBezTo>
                      <a:pt x="307" y="149"/>
                      <a:pt x="502" y="149"/>
                      <a:pt x="697" y="149"/>
                    </a:cubicBezTo>
                    <a:cubicBezTo>
                      <a:pt x="697" y="133"/>
                      <a:pt x="697" y="119"/>
                      <a:pt x="697" y="105"/>
                    </a:cubicBezTo>
                    <a:cubicBezTo>
                      <a:pt x="501" y="105"/>
                      <a:pt x="306" y="105"/>
                      <a:pt x="110" y="105"/>
                    </a:cubicBezTo>
                    <a:cubicBezTo>
                      <a:pt x="110" y="120"/>
                      <a:pt x="110" y="134"/>
                      <a:pt x="110" y="149"/>
                    </a:cubicBezTo>
                    <a:close/>
                    <a:moveTo>
                      <a:pt x="595" y="284"/>
                    </a:moveTo>
                    <a:cubicBezTo>
                      <a:pt x="595" y="269"/>
                      <a:pt x="595" y="254"/>
                      <a:pt x="595" y="239"/>
                    </a:cubicBezTo>
                    <a:cubicBezTo>
                      <a:pt x="434" y="239"/>
                      <a:pt x="273" y="239"/>
                      <a:pt x="113" y="239"/>
                    </a:cubicBezTo>
                    <a:cubicBezTo>
                      <a:pt x="113" y="255"/>
                      <a:pt x="113" y="269"/>
                      <a:pt x="113" y="284"/>
                    </a:cubicBezTo>
                    <a:cubicBezTo>
                      <a:pt x="274" y="284"/>
                      <a:pt x="434" y="284"/>
                      <a:pt x="595" y="284"/>
                    </a:cubicBezTo>
                    <a:close/>
                    <a:moveTo>
                      <a:pt x="112" y="666"/>
                    </a:moveTo>
                    <a:cubicBezTo>
                      <a:pt x="236" y="666"/>
                      <a:pt x="358" y="666"/>
                      <a:pt x="481" y="666"/>
                    </a:cubicBezTo>
                    <a:cubicBezTo>
                      <a:pt x="481" y="651"/>
                      <a:pt x="481" y="637"/>
                      <a:pt x="481" y="623"/>
                    </a:cubicBezTo>
                    <a:cubicBezTo>
                      <a:pt x="358" y="623"/>
                      <a:pt x="235" y="623"/>
                      <a:pt x="112" y="623"/>
                    </a:cubicBezTo>
                    <a:cubicBezTo>
                      <a:pt x="112" y="637"/>
                      <a:pt x="112" y="651"/>
                      <a:pt x="112" y="666"/>
                    </a:cubicBezTo>
                    <a:close/>
                    <a:moveTo>
                      <a:pt x="209" y="428"/>
                    </a:moveTo>
                    <a:cubicBezTo>
                      <a:pt x="209" y="441"/>
                      <a:pt x="209" y="453"/>
                      <a:pt x="208" y="464"/>
                    </a:cubicBezTo>
                    <a:cubicBezTo>
                      <a:pt x="208" y="475"/>
                      <a:pt x="210" y="478"/>
                      <a:pt x="222" y="478"/>
                    </a:cubicBezTo>
                    <a:cubicBezTo>
                      <a:pt x="303" y="478"/>
                      <a:pt x="384" y="478"/>
                      <a:pt x="465" y="478"/>
                    </a:cubicBezTo>
                    <a:cubicBezTo>
                      <a:pt x="469" y="478"/>
                      <a:pt x="473" y="477"/>
                      <a:pt x="477" y="477"/>
                    </a:cubicBezTo>
                    <a:cubicBezTo>
                      <a:pt x="477" y="460"/>
                      <a:pt x="477" y="445"/>
                      <a:pt x="477" y="428"/>
                    </a:cubicBezTo>
                    <a:cubicBezTo>
                      <a:pt x="388" y="428"/>
                      <a:pt x="300" y="428"/>
                      <a:pt x="209" y="428"/>
                    </a:cubicBezTo>
                    <a:close/>
                    <a:moveTo>
                      <a:pt x="209" y="860"/>
                    </a:moveTo>
                    <a:cubicBezTo>
                      <a:pt x="282" y="860"/>
                      <a:pt x="353" y="860"/>
                      <a:pt x="424" y="860"/>
                    </a:cubicBezTo>
                    <a:cubicBezTo>
                      <a:pt x="424" y="843"/>
                      <a:pt x="424" y="827"/>
                      <a:pt x="424" y="811"/>
                    </a:cubicBezTo>
                    <a:cubicBezTo>
                      <a:pt x="352" y="811"/>
                      <a:pt x="281" y="811"/>
                      <a:pt x="209" y="811"/>
                    </a:cubicBezTo>
                    <a:cubicBezTo>
                      <a:pt x="209" y="827"/>
                      <a:pt x="209" y="843"/>
                      <a:pt x="209" y="860"/>
                    </a:cubicBezTo>
                    <a:close/>
                    <a:moveTo>
                      <a:pt x="209" y="574"/>
                    </a:moveTo>
                    <a:cubicBezTo>
                      <a:pt x="281" y="574"/>
                      <a:pt x="352" y="574"/>
                      <a:pt x="423" y="574"/>
                    </a:cubicBezTo>
                    <a:cubicBezTo>
                      <a:pt x="423" y="557"/>
                      <a:pt x="423" y="541"/>
                      <a:pt x="423" y="525"/>
                    </a:cubicBezTo>
                    <a:cubicBezTo>
                      <a:pt x="351" y="525"/>
                      <a:pt x="281" y="525"/>
                      <a:pt x="209" y="525"/>
                    </a:cubicBezTo>
                    <a:cubicBezTo>
                      <a:pt x="209" y="541"/>
                      <a:pt x="209" y="557"/>
                      <a:pt x="209" y="574"/>
                    </a:cubicBezTo>
                    <a:close/>
                    <a:moveTo>
                      <a:pt x="424" y="909"/>
                    </a:moveTo>
                    <a:cubicBezTo>
                      <a:pt x="352" y="909"/>
                      <a:pt x="281" y="909"/>
                      <a:pt x="209" y="909"/>
                    </a:cubicBezTo>
                    <a:cubicBezTo>
                      <a:pt x="209" y="925"/>
                      <a:pt x="209" y="940"/>
                      <a:pt x="209" y="956"/>
                    </a:cubicBezTo>
                    <a:cubicBezTo>
                      <a:pt x="281" y="956"/>
                      <a:pt x="352" y="956"/>
                      <a:pt x="424" y="956"/>
                    </a:cubicBezTo>
                    <a:cubicBezTo>
                      <a:pt x="424" y="940"/>
                      <a:pt x="424" y="925"/>
                      <a:pt x="424" y="909"/>
                    </a:cubicBezTo>
                    <a:close/>
                    <a:moveTo>
                      <a:pt x="397" y="380"/>
                    </a:moveTo>
                    <a:cubicBezTo>
                      <a:pt x="397" y="363"/>
                      <a:pt x="397" y="347"/>
                      <a:pt x="397" y="330"/>
                    </a:cubicBezTo>
                    <a:cubicBezTo>
                      <a:pt x="336" y="330"/>
                      <a:pt x="276" y="330"/>
                      <a:pt x="216" y="331"/>
                    </a:cubicBezTo>
                    <a:cubicBezTo>
                      <a:pt x="213" y="331"/>
                      <a:pt x="209" y="335"/>
                      <a:pt x="209" y="337"/>
                    </a:cubicBezTo>
                    <a:cubicBezTo>
                      <a:pt x="208" y="351"/>
                      <a:pt x="209" y="365"/>
                      <a:pt x="209" y="380"/>
                    </a:cubicBezTo>
                    <a:cubicBezTo>
                      <a:pt x="272" y="380"/>
                      <a:pt x="335" y="380"/>
                      <a:pt x="397" y="380"/>
                    </a:cubicBezTo>
                    <a:close/>
                    <a:moveTo>
                      <a:pt x="361" y="714"/>
                    </a:moveTo>
                    <a:cubicBezTo>
                      <a:pt x="310" y="714"/>
                      <a:pt x="260" y="714"/>
                      <a:pt x="209" y="714"/>
                    </a:cubicBezTo>
                    <a:cubicBezTo>
                      <a:pt x="209" y="727"/>
                      <a:pt x="209" y="739"/>
                      <a:pt x="208" y="752"/>
                    </a:cubicBezTo>
                    <a:cubicBezTo>
                      <a:pt x="208" y="761"/>
                      <a:pt x="211" y="764"/>
                      <a:pt x="220" y="764"/>
                    </a:cubicBezTo>
                    <a:cubicBezTo>
                      <a:pt x="263" y="763"/>
                      <a:pt x="306" y="764"/>
                      <a:pt x="349" y="764"/>
                    </a:cubicBezTo>
                    <a:cubicBezTo>
                      <a:pt x="353" y="764"/>
                      <a:pt x="356" y="763"/>
                      <a:pt x="361" y="763"/>
                    </a:cubicBezTo>
                    <a:cubicBezTo>
                      <a:pt x="361" y="747"/>
                      <a:pt x="361" y="731"/>
                      <a:pt x="361" y="714"/>
                    </a:cubicBezTo>
                    <a:close/>
                    <a:moveTo>
                      <a:pt x="157" y="456"/>
                    </a:moveTo>
                    <a:cubicBezTo>
                      <a:pt x="157" y="443"/>
                      <a:pt x="147" y="433"/>
                      <a:pt x="134" y="433"/>
                    </a:cubicBezTo>
                    <a:cubicBezTo>
                      <a:pt x="122" y="433"/>
                      <a:pt x="112" y="444"/>
                      <a:pt x="112" y="456"/>
                    </a:cubicBezTo>
                    <a:cubicBezTo>
                      <a:pt x="112" y="467"/>
                      <a:pt x="123" y="478"/>
                      <a:pt x="134" y="478"/>
                    </a:cubicBezTo>
                    <a:cubicBezTo>
                      <a:pt x="146" y="479"/>
                      <a:pt x="157" y="467"/>
                      <a:pt x="157" y="456"/>
                    </a:cubicBezTo>
                    <a:close/>
                    <a:moveTo>
                      <a:pt x="134" y="575"/>
                    </a:moveTo>
                    <a:cubicBezTo>
                      <a:pt x="146" y="575"/>
                      <a:pt x="157" y="565"/>
                      <a:pt x="157" y="553"/>
                    </a:cubicBezTo>
                    <a:cubicBezTo>
                      <a:pt x="158" y="541"/>
                      <a:pt x="147" y="530"/>
                      <a:pt x="135" y="530"/>
                    </a:cubicBezTo>
                    <a:cubicBezTo>
                      <a:pt x="124" y="529"/>
                      <a:pt x="112" y="540"/>
                      <a:pt x="112" y="551"/>
                    </a:cubicBezTo>
                    <a:cubicBezTo>
                      <a:pt x="111" y="564"/>
                      <a:pt x="122" y="574"/>
                      <a:pt x="134" y="575"/>
                    </a:cubicBezTo>
                    <a:close/>
                    <a:moveTo>
                      <a:pt x="112" y="741"/>
                    </a:moveTo>
                    <a:cubicBezTo>
                      <a:pt x="112" y="753"/>
                      <a:pt x="123" y="764"/>
                      <a:pt x="135" y="764"/>
                    </a:cubicBezTo>
                    <a:cubicBezTo>
                      <a:pt x="147" y="764"/>
                      <a:pt x="157" y="753"/>
                      <a:pt x="157" y="742"/>
                    </a:cubicBezTo>
                    <a:cubicBezTo>
                      <a:pt x="158" y="730"/>
                      <a:pt x="147" y="719"/>
                      <a:pt x="135" y="719"/>
                    </a:cubicBezTo>
                    <a:cubicBezTo>
                      <a:pt x="123" y="719"/>
                      <a:pt x="112" y="729"/>
                      <a:pt x="112" y="741"/>
                    </a:cubicBezTo>
                    <a:close/>
                    <a:moveTo>
                      <a:pt x="134" y="861"/>
                    </a:moveTo>
                    <a:cubicBezTo>
                      <a:pt x="147" y="861"/>
                      <a:pt x="157" y="851"/>
                      <a:pt x="157" y="838"/>
                    </a:cubicBezTo>
                    <a:cubicBezTo>
                      <a:pt x="158" y="827"/>
                      <a:pt x="146" y="815"/>
                      <a:pt x="135" y="815"/>
                    </a:cubicBezTo>
                    <a:cubicBezTo>
                      <a:pt x="123" y="815"/>
                      <a:pt x="112" y="826"/>
                      <a:pt x="112" y="837"/>
                    </a:cubicBezTo>
                    <a:cubicBezTo>
                      <a:pt x="111" y="850"/>
                      <a:pt x="122" y="860"/>
                      <a:pt x="134" y="861"/>
                    </a:cubicBezTo>
                    <a:close/>
                    <a:moveTo>
                      <a:pt x="136" y="913"/>
                    </a:moveTo>
                    <a:cubicBezTo>
                      <a:pt x="123" y="912"/>
                      <a:pt x="112" y="922"/>
                      <a:pt x="112" y="934"/>
                    </a:cubicBezTo>
                    <a:cubicBezTo>
                      <a:pt x="111" y="946"/>
                      <a:pt x="122" y="958"/>
                      <a:pt x="134" y="958"/>
                    </a:cubicBezTo>
                    <a:cubicBezTo>
                      <a:pt x="145" y="959"/>
                      <a:pt x="156" y="948"/>
                      <a:pt x="157" y="937"/>
                    </a:cubicBezTo>
                    <a:cubicBezTo>
                      <a:pt x="158" y="925"/>
                      <a:pt x="148" y="914"/>
                      <a:pt x="136" y="913"/>
                    </a:cubicBezTo>
                    <a:close/>
                    <a:moveTo>
                      <a:pt x="157" y="358"/>
                    </a:moveTo>
                    <a:cubicBezTo>
                      <a:pt x="157" y="346"/>
                      <a:pt x="146" y="336"/>
                      <a:pt x="134" y="336"/>
                    </a:cubicBezTo>
                    <a:cubicBezTo>
                      <a:pt x="122" y="337"/>
                      <a:pt x="112" y="347"/>
                      <a:pt x="112" y="358"/>
                    </a:cubicBezTo>
                    <a:cubicBezTo>
                      <a:pt x="112" y="370"/>
                      <a:pt x="123" y="381"/>
                      <a:pt x="135" y="381"/>
                    </a:cubicBezTo>
                    <a:cubicBezTo>
                      <a:pt x="147" y="381"/>
                      <a:pt x="158" y="370"/>
                      <a:pt x="157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549" name="Freeform 56"/>
              <p:cNvSpPr>
                <a:spLocks noEditPoints="1"/>
              </p:cNvSpPr>
              <p:nvPr/>
            </p:nvSpPr>
            <p:spPr bwMode="auto">
              <a:xfrm>
                <a:off x="3149" y="2084"/>
                <a:ext cx="766" cy="663"/>
              </a:xfrm>
              <a:custGeom>
                <a:avLst/>
                <a:gdLst>
                  <a:gd name="T0" fmla="*/ 396 w 530"/>
                  <a:gd name="T1" fmla="*/ 319 h 473"/>
                  <a:gd name="T2" fmla="*/ 530 w 530"/>
                  <a:gd name="T3" fmla="*/ 422 h 473"/>
                  <a:gd name="T4" fmla="*/ 490 w 530"/>
                  <a:gd name="T5" fmla="*/ 473 h 473"/>
                  <a:gd name="T6" fmla="*/ 357 w 530"/>
                  <a:gd name="T7" fmla="*/ 371 h 473"/>
                  <a:gd name="T8" fmla="*/ 67 w 530"/>
                  <a:gd name="T9" fmla="*/ 356 h 473"/>
                  <a:gd name="T10" fmla="*/ 62 w 530"/>
                  <a:gd name="T11" fmla="*/ 96 h 473"/>
                  <a:gd name="T12" fmla="*/ 318 w 530"/>
                  <a:gd name="T13" fmla="*/ 47 h 473"/>
                  <a:gd name="T14" fmla="*/ 396 w 530"/>
                  <a:gd name="T15" fmla="*/ 319 h 473"/>
                  <a:gd name="T16" fmla="*/ 219 w 530"/>
                  <a:gd name="T17" fmla="*/ 78 h 473"/>
                  <a:gd name="T18" fmla="*/ 73 w 530"/>
                  <a:gd name="T19" fmla="*/ 222 h 473"/>
                  <a:gd name="T20" fmla="*/ 218 w 530"/>
                  <a:gd name="T21" fmla="*/ 368 h 473"/>
                  <a:gd name="T22" fmla="*/ 363 w 530"/>
                  <a:gd name="T23" fmla="*/ 224 h 473"/>
                  <a:gd name="T24" fmla="*/ 219 w 530"/>
                  <a:gd name="T25" fmla="*/ 7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0" h="473">
                    <a:moveTo>
                      <a:pt x="396" y="319"/>
                    </a:moveTo>
                    <a:cubicBezTo>
                      <a:pt x="441" y="354"/>
                      <a:pt x="485" y="387"/>
                      <a:pt x="530" y="422"/>
                    </a:cubicBezTo>
                    <a:cubicBezTo>
                      <a:pt x="516" y="439"/>
                      <a:pt x="504" y="455"/>
                      <a:pt x="490" y="473"/>
                    </a:cubicBezTo>
                    <a:cubicBezTo>
                      <a:pt x="445" y="438"/>
                      <a:pt x="401" y="404"/>
                      <a:pt x="357" y="371"/>
                    </a:cubicBezTo>
                    <a:cubicBezTo>
                      <a:pt x="262" y="455"/>
                      <a:pt x="132" y="430"/>
                      <a:pt x="67" y="356"/>
                    </a:cubicBezTo>
                    <a:cubicBezTo>
                      <a:pt x="3" y="284"/>
                      <a:pt x="0" y="172"/>
                      <a:pt x="62" y="96"/>
                    </a:cubicBezTo>
                    <a:cubicBezTo>
                      <a:pt x="124" y="20"/>
                      <a:pt x="236" y="0"/>
                      <a:pt x="318" y="47"/>
                    </a:cubicBezTo>
                    <a:cubicBezTo>
                      <a:pt x="404" y="97"/>
                      <a:pt x="452" y="210"/>
                      <a:pt x="396" y="319"/>
                    </a:cubicBezTo>
                    <a:close/>
                    <a:moveTo>
                      <a:pt x="219" y="78"/>
                    </a:moveTo>
                    <a:cubicBezTo>
                      <a:pt x="139" y="78"/>
                      <a:pt x="74" y="142"/>
                      <a:pt x="73" y="222"/>
                    </a:cubicBezTo>
                    <a:cubicBezTo>
                      <a:pt x="72" y="301"/>
                      <a:pt x="138" y="367"/>
                      <a:pt x="218" y="368"/>
                    </a:cubicBezTo>
                    <a:cubicBezTo>
                      <a:pt x="297" y="368"/>
                      <a:pt x="363" y="304"/>
                      <a:pt x="363" y="224"/>
                    </a:cubicBezTo>
                    <a:cubicBezTo>
                      <a:pt x="364" y="144"/>
                      <a:pt x="300" y="79"/>
                      <a:pt x="219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50" name="Freeform 57"/>
              <p:cNvSpPr>
                <a:spLocks/>
              </p:cNvSpPr>
              <p:nvPr/>
            </p:nvSpPr>
            <p:spPr bwMode="auto">
              <a:xfrm>
                <a:off x="3872" y="2686"/>
                <a:ext cx="101" cy="106"/>
              </a:xfrm>
              <a:custGeom>
                <a:avLst/>
                <a:gdLst>
                  <a:gd name="T0" fmla="*/ 0 w 70"/>
                  <a:gd name="T1" fmla="*/ 51 h 76"/>
                  <a:gd name="T2" fmla="*/ 39 w 70"/>
                  <a:gd name="T3" fmla="*/ 0 h 76"/>
                  <a:gd name="T4" fmla="*/ 69 w 70"/>
                  <a:gd name="T5" fmla="*/ 41 h 76"/>
                  <a:gd name="T6" fmla="*/ 48 w 70"/>
                  <a:gd name="T7" fmla="*/ 68 h 76"/>
                  <a:gd name="T8" fmla="*/ 0 w 70"/>
                  <a:gd name="T9" fmla="*/ 5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6">
                    <a:moveTo>
                      <a:pt x="0" y="51"/>
                    </a:moveTo>
                    <a:cubicBezTo>
                      <a:pt x="13" y="34"/>
                      <a:pt x="26" y="17"/>
                      <a:pt x="39" y="0"/>
                    </a:cubicBezTo>
                    <a:cubicBezTo>
                      <a:pt x="54" y="11"/>
                      <a:pt x="70" y="19"/>
                      <a:pt x="69" y="41"/>
                    </a:cubicBezTo>
                    <a:cubicBezTo>
                      <a:pt x="68" y="54"/>
                      <a:pt x="60" y="64"/>
                      <a:pt x="48" y="68"/>
                    </a:cubicBezTo>
                    <a:cubicBezTo>
                      <a:pt x="27" y="76"/>
                      <a:pt x="14" y="62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872490" y="3838956"/>
            <a:ext cx="586740" cy="586740"/>
            <a:chOff x="872490" y="3838956"/>
            <a:chExt cx="586740" cy="586740"/>
          </a:xfrm>
        </p:grpSpPr>
        <p:sp>
          <p:nvSpPr>
            <p:cNvPr id="129" name="Oval 128"/>
            <p:cNvSpPr/>
            <p:nvPr/>
          </p:nvSpPr>
          <p:spPr>
            <a:xfrm>
              <a:off x="872490" y="3838956"/>
              <a:ext cx="586740" cy="5867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89" name="Group 76"/>
            <p:cNvGrpSpPr>
              <a:grpSpLocks noChangeAspect="1"/>
            </p:cNvGrpSpPr>
            <p:nvPr/>
          </p:nvGrpSpPr>
          <p:grpSpPr bwMode="auto">
            <a:xfrm>
              <a:off x="915856" y="3874728"/>
              <a:ext cx="500009" cy="450641"/>
              <a:chOff x="549" y="2404"/>
              <a:chExt cx="395" cy="356"/>
            </a:xfrm>
            <a:solidFill>
              <a:schemeClr val="bg1"/>
            </a:solidFill>
          </p:grpSpPr>
          <p:sp>
            <p:nvSpPr>
              <p:cNvPr id="24591" name="Freeform 77"/>
              <p:cNvSpPr>
                <a:spLocks/>
              </p:cNvSpPr>
              <p:nvPr/>
            </p:nvSpPr>
            <p:spPr bwMode="auto">
              <a:xfrm>
                <a:off x="648" y="2404"/>
                <a:ext cx="296" cy="356"/>
              </a:xfrm>
              <a:custGeom>
                <a:avLst/>
                <a:gdLst>
                  <a:gd name="T0" fmla="*/ 0 w 785"/>
                  <a:gd name="T1" fmla="*/ 468 h 1006"/>
                  <a:gd name="T2" fmla="*/ 85 w 785"/>
                  <a:gd name="T3" fmla="*/ 457 h 1006"/>
                  <a:gd name="T4" fmla="*/ 118 w 785"/>
                  <a:gd name="T5" fmla="*/ 432 h 1006"/>
                  <a:gd name="T6" fmla="*/ 240 w 785"/>
                  <a:gd name="T7" fmla="*/ 216 h 1006"/>
                  <a:gd name="T8" fmla="*/ 248 w 785"/>
                  <a:gd name="T9" fmla="*/ 183 h 1006"/>
                  <a:gd name="T10" fmla="*/ 253 w 785"/>
                  <a:gd name="T11" fmla="*/ 68 h 1006"/>
                  <a:gd name="T12" fmla="*/ 311 w 785"/>
                  <a:gd name="T13" fmla="*/ 6 h 1006"/>
                  <a:gd name="T14" fmla="*/ 383 w 785"/>
                  <a:gd name="T15" fmla="*/ 39 h 1006"/>
                  <a:gd name="T16" fmla="*/ 412 w 785"/>
                  <a:gd name="T17" fmla="*/ 124 h 1006"/>
                  <a:gd name="T18" fmla="*/ 409 w 785"/>
                  <a:gd name="T19" fmla="*/ 262 h 1006"/>
                  <a:gd name="T20" fmla="*/ 393 w 785"/>
                  <a:gd name="T21" fmla="*/ 381 h 1006"/>
                  <a:gd name="T22" fmla="*/ 420 w 785"/>
                  <a:gd name="T23" fmla="*/ 411 h 1006"/>
                  <a:gd name="T24" fmla="*/ 702 w 785"/>
                  <a:gd name="T25" fmla="*/ 414 h 1006"/>
                  <a:gd name="T26" fmla="*/ 765 w 785"/>
                  <a:gd name="T27" fmla="*/ 446 h 1006"/>
                  <a:gd name="T28" fmla="*/ 737 w 785"/>
                  <a:gd name="T29" fmla="*/ 548 h 1006"/>
                  <a:gd name="T30" fmla="*/ 715 w 785"/>
                  <a:gd name="T31" fmla="*/ 559 h 1006"/>
                  <a:gd name="T32" fmla="*/ 689 w 785"/>
                  <a:gd name="T33" fmla="*/ 564 h 1006"/>
                  <a:gd name="T34" fmla="*/ 698 w 785"/>
                  <a:gd name="T35" fmla="*/ 572 h 1006"/>
                  <a:gd name="T36" fmla="*/ 711 w 785"/>
                  <a:gd name="T37" fmla="*/ 685 h 1006"/>
                  <a:gd name="T38" fmla="*/ 657 w 785"/>
                  <a:gd name="T39" fmla="*/ 713 h 1006"/>
                  <a:gd name="T40" fmla="*/ 645 w 785"/>
                  <a:gd name="T41" fmla="*/ 716 h 1006"/>
                  <a:gd name="T42" fmla="*/ 687 w 785"/>
                  <a:gd name="T43" fmla="*/ 809 h 1006"/>
                  <a:gd name="T44" fmla="*/ 610 w 785"/>
                  <a:gd name="T45" fmla="*/ 858 h 1006"/>
                  <a:gd name="T46" fmla="*/ 615 w 785"/>
                  <a:gd name="T47" fmla="*/ 863 h 1006"/>
                  <a:gd name="T48" fmla="*/ 639 w 785"/>
                  <a:gd name="T49" fmla="*/ 964 h 1006"/>
                  <a:gd name="T50" fmla="*/ 560 w 785"/>
                  <a:gd name="T51" fmla="*/ 1006 h 1006"/>
                  <a:gd name="T52" fmla="*/ 230 w 785"/>
                  <a:gd name="T53" fmla="*/ 1006 h 1006"/>
                  <a:gd name="T54" fmla="*/ 202 w 785"/>
                  <a:gd name="T55" fmla="*/ 998 h 1006"/>
                  <a:gd name="T56" fmla="*/ 75 w 785"/>
                  <a:gd name="T57" fmla="*/ 925 h 1006"/>
                  <a:gd name="T58" fmla="*/ 22 w 785"/>
                  <a:gd name="T59" fmla="*/ 911 h 1006"/>
                  <a:gd name="T60" fmla="*/ 0 w 785"/>
                  <a:gd name="T61" fmla="*/ 911 h 1006"/>
                  <a:gd name="T62" fmla="*/ 0 w 785"/>
                  <a:gd name="T63" fmla="*/ 468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5" h="1006">
                    <a:moveTo>
                      <a:pt x="0" y="468"/>
                    </a:moveTo>
                    <a:cubicBezTo>
                      <a:pt x="29" y="464"/>
                      <a:pt x="57" y="461"/>
                      <a:pt x="85" y="457"/>
                    </a:cubicBezTo>
                    <a:cubicBezTo>
                      <a:pt x="100" y="455"/>
                      <a:pt x="111" y="445"/>
                      <a:pt x="118" y="432"/>
                    </a:cubicBezTo>
                    <a:cubicBezTo>
                      <a:pt x="159" y="360"/>
                      <a:pt x="200" y="288"/>
                      <a:pt x="240" y="216"/>
                    </a:cubicBezTo>
                    <a:cubicBezTo>
                      <a:pt x="245" y="206"/>
                      <a:pt x="248" y="194"/>
                      <a:pt x="248" y="183"/>
                    </a:cubicBezTo>
                    <a:cubicBezTo>
                      <a:pt x="251" y="145"/>
                      <a:pt x="252" y="106"/>
                      <a:pt x="253" y="68"/>
                    </a:cubicBezTo>
                    <a:cubicBezTo>
                      <a:pt x="254" y="28"/>
                      <a:pt x="284" y="11"/>
                      <a:pt x="311" y="6"/>
                    </a:cubicBezTo>
                    <a:cubicBezTo>
                      <a:pt x="343" y="0"/>
                      <a:pt x="365" y="15"/>
                      <a:pt x="383" y="39"/>
                    </a:cubicBezTo>
                    <a:cubicBezTo>
                      <a:pt x="402" y="64"/>
                      <a:pt x="407" y="94"/>
                      <a:pt x="412" y="124"/>
                    </a:cubicBezTo>
                    <a:cubicBezTo>
                      <a:pt x="421" y="170"/>
                      <a:pt x="415" y="216"/>
                      <a:pt x="409" y="262"/>
                    </a:cubicBezTo>
                    <a:cubicBezTo>
                      <a:pt x="404" y="302"/>
                      <a:pt x="398" y="341"/>
                      <a:pt x="393" y="381"/>
                    </a:cubicBezTo>
                    <a:cubicBezTo>
                      <a:pt x="391" y="398"/>
                      <a:pt x="403" y="411"/>
                      <a:pt x="420" y="411"/>
                    </a:cubicBezTo>
                    <a:cubicBezTo>
                      <a:pt x="514" y="412"/>
                      <a:pt x="608" y="413"/>
                      <a:pt x="702" y="414"/>
                    </a:cubicBezTo>
                    <a:cubicBezTo>
                      <a:pt x="728" y="414"/>
                      <a:pt x="751" y="421"/>
                      <a:pt x="765" y="446"/>
                    </a:cubicBezTo>
                    <a:cubicBezTo>
                      <a:pt x="785" y="480"/>
                      <a:pt x="772" y="528"/>
                      <a:pt x="737" y="548"/>
                    </a:cubicBezTo>
                    <a:cubicBezTo>
                      <a:pt x="730" y="553"/>
                      <a:pt x="722" y="556"/>
                      <a:pt x="715" y="559"/>
                    </a:cubicBezTo>
                    <a:cubicBezTo>
                      <a:pt x="707" y="561"/>
                      <a:pt x="699" y="562"/>
                      <a:pt x="689" y="564"/>
                    </a:cubicBezTo>
                    <a:cubicBezTo>
                      <a:pt x="693" y="567"/>
                      <a:pt x="695" y="570"/>
                      <a:pt x="698" y="572"/>
                    </a:cubicBezTo>
                    <a:cubicBezTo>
                      <a:pt x="735" y="602"/>
                      <a:pt x="741" y="654"/>
                      <a:pt x="711" y="685"/>
                    </a:cubicBezTo>
                    <a:cubicBezTo>
                      <a:pt x="697" y="701"/>
                      <a:pt x="677" y="708"/>
                      <a:pt x="657" y="713"/>
                    </a:cubicBezTo>
                    <a:cubicBezTo>
                      <a:pt x="654" y="714"/>
                      <a:pt x="651" y="715"/>
                      <a:pt x="645" y="716"/>
                    </a:cubicBezTo>
                    <a:cubicBezTo>
                      <a:pt x="686" y="737"/>
                      <a:pt x="699" y="768"/>
                      <a:pt x="687" y="809"/>
                    </a:cubicBezTo>
                    <a:cubicBezTo>
                      <a:pt x="677" y="846"/>
                      <a:pt x="647" y="857"/>
                      <a:pt x="610" y="858"/>
                    </a:cubicBezTo>
                    <a:cubicBezTo>
                      <a:pt x="613" y="861"/>
                      <a:pt x="614" y="862"/>
                      <a:pt x="615" y="863"/>
                    </a:cubicBezTo>
                    <a:cubicBezTo>
                      <a:pt x="656" y="885"/>
                      <a:pt x="661" y="926"/>
                      <a:pt x="639" y="964"/>
                    </a:cubicBezTo>
                    <a:cubicBezTo>
                      <a:pt x="621" y="993"/>
                      <a:pt x="593" y="1005"/>
                      <a:pt x="560" y="1006"/>
                    </a:cubicBezTo>
                    <a:cubicBezTo>
                      <a:pt x="450" y="1006"/>
                      <a:pt x="340" y="1006"/>
                      <a:pt x="230" y="1006"/>
                    </a:cubicBezTo>
                    <a:cubicBezTo>
                      <a:pt x="220" y="1006"/>
                      <a:pt x="210" y="1002"/>
                      <a:pt x="202" y="998"/>
                    </a:cubicBezTo>
                    <a:cubicBezTo>
                      <a:pt x="159" y="974"/>
                      <a:pt x="117" y="950"/>
                      <a:pt x="75" y="925"/>
                    </a:cubicBezTo>
                    <a:cubicBezTo>
                      <a:pt x="59" y="915"/>
                      <a:pt x="42" y="909"/>
                      <a:pt x="22" y="911"/>
                    </a:cubicBezTo>
                    <a:cubicBezTo>
                      <a:pt x="15" y="911"/>
                      <a:pt x="8" y="911"/>
                      <a:pt x="0" y="911"/>
                    </a:cubicBezTo>
                    <a:cubicBezTo>
                      <a:pt x="0" y="763"/>
                      <a:pt x="0" y="615"/>
                      <a:pt x="0" y="4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2" name="Freeform 78"/>
              <p:cNvSpPr>
                <a:spLocks/>
              </p:cNvSpPr>
              <p:nvPr/>
            </p:nvSpPr>
            <p:spPr bwMode="auto">
              <a:xfrm>
                <a:off x="549" y="2543"/>
                <a:ext cx="88" cy="201"/>
              </a:xfrm>
              <a:custGeom>
                <a:avLst/>
                <a:gdLst>
                  <a:gd name="T0" fmla="*/ 233 w 233"/>
                  <a:gd name="T1" fmla="*/ 568 h 568"/>
                  <a:gd name="T2" fmla="*/ 205 w 233"/>
                  <a:gd name="T3" fmla="*/ 568 h 568"/>
                  <a:gd name="T4" fmla="*/ 116 w 233"/>
                  <a:gd name="T5" fmla="*/ 568 h 568"/>
                  <a:gd name="T6" fmla="*/ 92 w 233"/>
                  <a:gd name="T7" fmla="*/ 547 h 568"/>
                  <a:gd name="T8" fmla="*/ 50 w 233"/>
                  <a:gd name="T9" fmla="*/ 297 h 568"/>
                  <a:gd name="T10" fmla="*/ 3 w 233"/>
                  <a:gd name="T11" fmla="*/ 21 h 568"/>
                  <a:gd name="T12" fmla="*/ 0 w 233"/>
                  <a:gd name="T13" fmla="*/ 0 h 568"/>
                  <a:gd name="T14" fmla="*/ 233 w 233"/>
                  <a:gd name="T15" fmla="*/ 0 h 568"/>
                  <a:gd name="T16" fmla="*/ 233 w 233"/>
                  <a:gd name="T17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68">
                    <a:moveTo>
                      <a:pt x="233" y="568"/>
                    </a:moveTo>
                    <a:cubicBezTo>
                      <a:pt x="223" y="568"/>
                      <a:pt x="214" y="568"/>
                      <a:pt x="205" y="568"/>
                    </a:cubicBezTo>
                    <a:cubicBezTo>
                      <a:pt x="176" y="568"/>
                      <a:pt x="146" y="568"/>
                      <a:pt x="116" y="568"/>
                    </a:cubicBezTo>
                    <a:cubicBezTo>
                      <a:pt x="95" y="568"/>
                      <a:pt x="96" y="568"/>
                      <a:pt x="92" y="547"/>
                    </a:cubicBezTo>
                    <a:cubicBezTo>
                      <a:pt x="78" y="464"/>
                      <a:pt x="64" y="380"/>
                      <a:pt x="50" y="297"/>
                    </a:cubicBezTo>
                    <a:cubicBezTo>
                      <a:pt x="34" y="205"/>
                      <a:pt x="19" y="113"/>
                      <a:pt x="3" y="21"/>
                    </a:cubicBezTo>
                    <a:cubicBezTo>
                      <a:pt x="2" y="14"/>
                      <a:pt x="1" y="8"/>
                      <a:pt x="0" y="0"/>
                    </a:cubicBezTo>
                    <a:cubicBezTo>
                      <a:pt x="79" y="0"/>
                      <a:pt x="156" y="0"/>
                      <a:pt x="233" y="0"/>
                    </a:cubicBezTo>
                    <a:cubicBezTo>
                      <a:pt x="233" y="189"/>
                      <a:pt x="233" y="378"/>
                      <a:pt x="233" y="568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872490" y="4480560"/>
            <a:ext cx="586740" cy="586740"/>
            <a:chOff x="872490" y="4480560"/>
            <a:chExt cx="586740" cy="586740"/>
          </a:xfrm>
        </p:grpSpPr>
        <p:sp>
          <p:nvSpPr>
            <p:cNvPr id="130" name="Oval 129"/>
            <p:cNvSpPr/>
            <p:nvPr/>
          </p:nvSpPr>
          <p:spPr>
            <a:xfrm>
              <a:off x="872490" y="4480560"/>
              <a:ext cx="586740" cy="5867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95" name="Group 81"/>
            <p:cNvGrpSpPr>
              <a:grpSpLocks noChangeAspect="1"/>
            </p:cNvGrpSpPr>
            <p:nvPr/>
          </p:nvGrpSpPr>
          <p:grpSpPr bwMode="auto">
            <a:xfrm>
              <a:off x="953960" y="4599537"/>
              <a:ext cx="423801" cy="334326"/>
              <a:chOff x="2457" y="1843"/>
              <a:chExt cx="845" cy="758"/>
            </a:xfrm>
            <a:solidFill>
              <a:schemeClr val="bg1"/>
            </a:solidFill>
          </p:grpSpPr>
          <p:sp>
            <p:nvSpPr>
              <p:cNvPr id="24597" name="Freeform 82"/>
              <p:cNvSpPr>
                <a:spLocks/>
              </p:cNvSpPr>
              <p:nvPr/>
            </p:nvSpPr>
            <p:spPr bwMode="auto">
              <a:xfrm>
                <a:off x="2457" y="2135"/>
                <a:ext cx="845" cy="466"/>
              </a:xfrm>
              <a:custGeom>
                <a:avLst/>
                <a:gdLst>
                  <a:gd name="T0" fmla="*/ 536 w 973"/>
                  <a:gd name="T1" fmla="*/ 61 h 467"/>
                  <a:gd name="T2" fmla="*/ 971 w 973"/>
                  <a:gd name="T3" fmla="*/ 0 h 467"/>
                  <a:gd name="T4" fmla="*/ 972 w 973"/>
                  <a:gd name="T5" fmla="*/ 13 h 467"/>
                  <a:gd name="T6" fmla="*/ 973 w 973"/>
                  <a:gd name="T7" fmla="*/ 409 h 467"/>
                  <a:gd name="T8" fmla="*/ 915 w 973"/>
                  <a:gd name="T9" fmla="*/ 467 h 467"/>
                  <a:gd name="T10" fmla="*/ 57 w 973"/>
                  <a:gd name="T11" fmla="*/ 467 h 467"/>
                  <a:gd name="T12" fmla="*/ 0 w 973"/>
                  <a:gd name="T13" fmla="*/ 412 h 467"/>
                  <a:gd name="T14" fmla="*/ 0 w 973"/>
                  <a:gd name="T15" fmla="*/ 10 h 467"/>
                  <a:gd name="T16" fmla="*/ 1 w 973"/>
                  <a:gd name="T17" fmla="*/ 0 h 467"/>
                  <a:gd name="T18" fmla="*/ 436 w 973"/>
                  <a:gd name="T19" fmla="*/ 61 h 467"/>
                  <a:gd name="T20" fmla="*/ 436 w 973"/>
                  <a:gd name="T21" fmla="*/ 60 h 467"/>
                  <a:gd name="T22" fmla="*/ 487 w 973"/>
                  <a:gd name="T23" fmla="*/ 113 h 467"/>
                  <a:gd name="T24" fmla="*/ 537 w 973"/>
                  <a:gd name="T25" fmla="*/ 60 h 467"/>
                  <a:gd name="T26" fmla="*/ 536 w 973"/>
                  <a:gd name="T27" fmla="*/ 61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3" h="467">
                    <a:moveTo>
                      <a:pt x="536" y="61"/>
                    </a:moveTo>
                    <a:cubicBezTo>
                      <a:pt x="683" y="53"/>
                      <a:pt x="827" y="30"/>
                      <a:pt x="971" y="0"/>
                    </a:cubicBezTo>
                    <a:cubicBezTo>
                      <a:pt x="972" y="5"/>
                      <a:pt x="972" y="9"/>
                      <a:pt x="972" y="13"/>
                    </a:cubicBezTo>
                    <a:cubicBezTo>
                      <a:pt x="972" y="145"/>
                      <a:pt x="972" y="277"/>
                      <a:pt x="973" y="409"/>
                    </a:cubicBezTo>
                    <a:cubicBezTo>
                      <a:pt x="973" y="447"/>
                      <a:pt x="948" y="467"/>
                      <a:pt x="915" y="467"/>
                    </a:cubicBezTo>
                    <a:cubicBezTo>
                      <a:pt x="629" y="466"/>
                      <a:pt x="343" y="466"/>
                      <a:pt x="57" y="467"/>
                    </a:cubicBezTo>
                    <a:cubicBezTo>
                      <a:pt x="26" y="467"/>
                      <a:pt x="0" y="448"/>
                      <a:pt x="0" y="412"/>
                    </a:cubicBezTo>
                    <a:cubicBezTo>
                      <a:pt x="0" y="278"/>
                      <a:pt x="0" y="144"/>
                      <a:pt x="0" y="10"/>
                    </a:cubicBezTo>
                    <a:cubicBezTo>
                      <a:pt x="0" y="7"/>
                      <a:pt x="1" y="4"/>
                      <a:pt x="1" y="0"/>
                    </a:cubicBezTo>
                    <a:cubicBezTo>
                      <a:pt x="145" y="30"/>
                      <a:pt x="290" y="53"/>
                      <a:pt x="436" y="6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436" y="91"/>
                      <a:pt x="458" y="113"/>
                      <a:pt x="487" y="113"/>
                    </a:cubicBezTo>
                    <a:cubicBezTo>
                      <a:pt x="516" y="112"/>
                      <a:pt x="536" y="91"/>
                      <a:pt x="537" y="60"/>
                    </a:cubicBezTo>
                    <a:lnTo>
                      <a:pt x="536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8" name="Freeform 83"/>
              <p:cNvSpPr>
                <a:spLocks noEditPoints="1"/>
              </p:cNvSpPr>
              <p:nvPr/>
            </p:nvSpPr>
            <p:spPr bwMode="auto">
              <a:xfrm>
                <a:off x="2457" y="1843"/>
                <a:ext cx="845" cy="314"/>
              </a:xfrm>
              <a:custGeom>
                <a:avLst/>
                <a:gdLst>
                  <a:gd name="T0" fmla="*/ 436 w 973"/>
                  <a:gd name="T1" fmla="*/ 315 h 315"/>
                  <a:gd name="T2" fmla="*/ 325 w 973"/>
                  <a:gd name="T3" fmla="*/ 307 h 315"/>
                  <a:gd name="T4" fmla="*/ 75 w 973"/>
                  <a:gd name="T5" fmla="*/ 269 h 315"/>
                  <a:gd name="T6" fmla="*/ 9 w 973"/>
                  <a:gd name="T7" fmla="*/ 256 h 315"/>
                  <a:gd name="T8" fmla="*/ 1 w 973"/>
                  <a:gd name="T9" fmla="*/ 247 h 315"/>
                  <a:gd name="T10" fmla="*/ 1 w 973"/>
                  <a:gd name="T11" fmla="*/ 139 h 315"/>
                  <a:gd name="T12" fmla="*/ 46 w 973"/>
                  <a:gd name="T13" fmla="*/ 94 h 315"/>
                  <a:gd name="T14" fmla="*/ 65 w 973"/>
                  <a:gd name="T15" fmla="*/ 93 h 315"/>
                  <a:gd name="T16" fmla="*/ 343 w 973"/>
                  <a:gd name="T17" fmla="*/ 93 h 315"/>
                  <a:gd name="T18" fmla="*/ 359 w 973"/>
                  <a:gd name="T19" fmla="*/ 93 h 315"/>
                  <a:gd name="T20" fmla="*/ 359 w 973"/>
                  <a:gd name="T21" fmla="*/ 53 h 315"/>
                  <a:gd name="T22" fmla="*/ 410 w 973"/>
                  <a:gd name="T23" fmla="*/ 0 h 315"/>
                  <a:gd name="T24" fmla="*/ 561 w 973"/>
                  <a:gd name="T25" fmla="*/ 0 h 315"/>
                  <a:gd name="T26" fmla="*/ 614 w 973"/>
                  <a:gd name="T27" fmla="*/ 53 h 315"/>
                  <a:gd name="T28" fmla="*/ 614 w 973"/>
                  <a:gd name="T29" fmla="*/ 93 h 315"/>
                  <a:gd name="T30" fmla="*/ 630 w 973"/>
                  <a:gd name="T31" fmla="*/ 93 h 315"/>
                  <a:gd name="T32" fmla="*/ 913 w 973"/>
                  <a:gd name="T33" fmla="*/ 93 h 315"/>
                  <a:gd name="T34" fmla="*/ 956 w 973"/>
                  <a:gd name="T35" fmla="*/ 106 h 315"/>
                  <a:gd name="T36" fmla="*/ 972 w 973"/>
                  <a:gd name="T37" fmla="*/ 144 h 315"/>
                  <a:gd name="T38" fmla="*/ 972 w 973"/>
                  <a:gd name="T39" fmla="*/ 246 h 315"/>
                  <a:gd name="T40" fmla="*/ 963 w 973"/>
                  <a:gd name="T41" fmla="*/ 256 h 315"/>
                  <a:gd name="T42" fmla="*/ 802 w 973"/>
                  <a:gd name="T43" fmla="*/ 286 h 315"/>
                  <a:gd name="T44" fmla="*/ 601 w 973"/>
                  <a:gd name="T45" fmla="*/ 312 h 315"/>
                  <a:gd name="T46" fmla="*/ 536 w 973"/>
                  <a:gd name="T47" fmla="*/ 315 h 315"/>
                  <a:gd name="T48" fmla="*/ 537 w 973"/>
                  <a:gd name="T49" fmla="*/ 315 h 315"/>
                  <a:gd name="T50" fmla="*/ 531 w 973"/>
                  <a:gd name="T51" fmla="*/ 288 h 315"/>
                  <a:gd name="T52" fmla="*/ 474 w 973"/>
                  <a:gd name="T53" fmla="*/ 261 h 315"/>
                  <a:gd name="T54" fmla="*/ 436 w 973"/>
                  <a:gd name="T55" fmla="*/ 315 h 315"/>
                  <a:gd name="T56" fmla="*/ 402 w 973"/>
                  <a:gd name="T57" fmla="*/ 92 h 315"/>
                  <a:gd name="T58" fmla="*/ 571 w 973"/>
                  <a:gd name="T59" fmla="*/ 92 h 315"/>
                  <a:gd name="T60" fmla="*/ 571 w 973"/>
                  <a:gd name="T61" fmla="*/ 52 h 315"/>
                  <a:gd name="T62" fmla="*/ 560 w 973"/>
                  <a:gd name="T63" fmla="*/ 43 h 315"/>
                  <a:gd name="T64" fmla="*/ 413 w 973"/>
                  <a:gd name="T65" fmla="*/ 42 h 315"/>
                  <a:gd name="T66" fmla="*/ 402 w 973"/>
                  <a:gd name="T67" fmla="*/ 52 h 315"/>
                  <a:gd name="T68" fmla="*/ 402 w 973"/>
                  <a:gd name="T69" fmla="*/ 9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3" h="315">
                    <a:moveTo>
                      <a:pt x="436" y="315"/>
                    </a:moveTo>
                    <a:cubicBezTo>
                      <a:pt x="399" y="312"/>
                      <a:pt x="362" y="312"/>
                      <a:pt x="325" y="307"/>
                    </a:cubicBezTo>
                    <a:cubicBezTo>
                      <a:pt x="242" y="296"/>
                      <a:pt x="159" y="282"/>
                      <a:pt x="75" y="269"/>
                    </a:cubicBezTo>
                    <a:cubicBezTo>
                      <a:pt x="53" y="266"/>
                      <a:pt x="31" y="261"/>
                      <a:pt x="9" y="256"/>
                    </a:cubicBezTo>
                    <a:cubicBezTo>
                      <a:pt x="5" y="255"/>
                      <a:pt x="1" y="250"/>
                      <a:pt x="1" y="247"/>
                    </a:cubicBezTo>
                    <a:cubicBezTo>
                      <a:pt x="0" y="211"/>
                      <a:pt x="0" y="175"/>
                      <a:pt x="1" y="139"/>
                    </a:cubicBezTo>
                    <a:cubicBezTo>
                      <a:pt x="2" y="114"/>
                      <a:pt x="21" y="96"/>
                      <a:pt x="46" y="94"/>
                    </a:cubicBezTo>
                    <a:cubicBezTo>
                      <a:pt x="52" y="93"/>
                      <a:pt x="59" y="93"/>
                      <a:pt x="65" y="93"/>
                    </a:cubicBezTo>
                    <a:cubicBezTo>
                      <a:pt x="158" y="93"/>
                      <a:pt x="250" y="93"/>
                      <a:pt x="343" y="93"/>
                    </a:cubicBezTo>
                    <a:cubicBezTo>
                      <a:pt x="348" y="93"/>
                      <a:pt x="353" y="93"/>
                      <a:pt x="359" y="93"/>
                    </a:cubicBezTo>
                    <a:cubicBezTo>
                      <a:pt x="359" y="79"/>
                      <a:pt x="359" y="66"/>
                      <a:pt x="359" y="53"/>
                    </a:cubicBezTo>
                    <a:cubicBezTo>
                      <a:pt x="359" y="21"/>
                      <a:pt x="379" y="1"/>
                      <a:pt x="410" y="0"/>
                    </a:cubicBezTo>
                    <a:cubicBezTo>
                      <a:pt x="461" y="0"/>
                      <a:pt x="511" y="0"/>
                      <a:pt x="561" y="0"/>
                    </a:cubicBezTo>
                    <a:cubicBezTo>
                      <a:pt x="594" y="1"/>
                      <a:pt x="613" y="21"/>
                      <a:pt x="614" y="53"/>
                    </a:cubicBezTo>
                    <a:cubicBezTo>
                      <a:pt x="614" y="66"/>
                      <a:pt x="614" y="79"/>
                      <a:pt x="614" y="93"/>
                    </a:cubicBezTo>
                    <a:cubicBezTo>
                      <a:pt x="619" y="93"/>
                      <a:pt x="625" y="93"/>
                      <a:pt x="630" y="93"/>
                    </a:cubicBezTo>
                    <a:cubicBezTo>
                      <a:pt x="724" y="93"/>
                      <a:pt x="818" y="93"/>
                      <a:pt x="913" y="93"/>
                    </a:cubicBezTo>
                    <a:cubicBezTo>
                      <a:pt x="929" y="93"/>
                      <a:pt x="944" y="95"/>
                      <a:pt x="956" y="106"/>
                    </a:cubicBezTo>
                    <a:cubicBezTo>
                      <a:pt x="967" y="117"/>
                      <a:pt x="972" y="129"/>
                      <a:pt x="972" y="144"/>
                    </a:cubicBezTo>
                    <a:cubicBezTo>
                      <a:pt x="972" y="178"/>
                      <a:pt x="972" y="212"/>
                      <a:pt x="972" y="246"/>
                    </a:cubicBezTo>
                    <a:cubicBezTo>
                      <a:pt x="973" y="254"/>
                      <a:pt x="969" y="255"/>
                      <a:pt x="963" y="256"/>
                    </a:cubicBezTo>
                    <a:cubicBezTo>
                      <a:pt x="909" y="266"/>
                      <a:pt x="855" y="278"/>
                      <a:pt x="802" y="286"/>
                    </a:cubicBezTo>
                    <a:cubicBezTo>
                      <a:pt x="735" y="296"/>
                      <a:pt x="668" y="304"/>
                      <a:pt x="601" y="312"/>
                    </a:cubicBezTo>
                    <a:cubicBezTo>
                      <a:pt x="580" y="314"/>
                      <a:pt x="558" y="314"/>
                      <a:pt x="536" y="315"/>
                    </a:cubicBezTo>
                    <a:cubicBezTo>
                      <a:pt x="537" y="315"/>
                      <a:pt x="537" y="315"/>
                      <a:pt x="537" y="315"/>
                    </a:cubicBezTo>
                    <a:cubicBezTo>
                      <a:pt x="535" y="306"/>
                      <a:pt x="535" y="296"/>
                      <a:pt x="531" y="288"/>
                    </a:cubicBezTo>
                    <a:cubicBezTo>
                      <a:pt x="521" y="266"/>
                      <a:pt x="497" y="255"/>
                      <a:pt x="474" y="261"/>
                    </a:cubicBezTo>
                    <a:cubicBezTo>
                      <a:pt x="450" y="267"/>
                      <a:pt x="436" y="286"/>
                      <a:pt x="436" y="315"/>
                    </a:cubicBezTo>
                    <a:close/>
                    <a:moveTo>
                      <a:pt x="402" y="92"/>
                    </a:moveTo>
                    <a:cubicBezTo>
                      <a:pt x="459" y="92"/>
                      <a:pt x="514" y="92"/>
                      <a:pt x="571" y="92"/>
                    </a:cubicBezTo>
                    <a:cubicBezTo>
                      <a:pt x="571" y="78"/>
                      <a:pt x="572" y="65"/>
                      <a:pt x="571" y="52"/>
                    </a:cubicBezTo>
                    <a:cubicBezTo>
                      <a:pt x="570" y="49"/>
                      <a:pt x="564" y="43"/>
                      <a:pt x="560" y="43"/>
                    </a:cubicBezTo>
                    <a:cubicBezTo>
                      <a:pt x="511" y="42"/>
                      <a:pt x="462" y="42"/>
                      <a:pt x="413" y="42"/>
                    </a:cubicBezTo>
                    <a:cubicBezTo>
                      <a:pt x="406" y="42"/>
                      <a:pt x="402" y="45"/>
                      <a:pt x="402" y="52"/>
                    </a:cubicBezTo>
                    <a:cubicBezTo>
                      <a:pt x="402" y="65"/>
                      <a:pt x="402" y="78"/>
                      <a:pt x="402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9" name="Freeform 84"/>
              <p:cNvSpPr>
                <a:spLocks/>
              </p:cNvSpPr>
              <p:nvPr/>
            </p:nvSpPr>
            <p:spPr bwMode="auto">
              <a:xfrm>
                <a:off x="2836" y="2157"/>
                <a:ext cx="87" cy="39"/>
              </a:xfrm>
              <a:custGeom>
                <a:avLst/>
                <a:gdLst>
                  <a:gd name="T0" fmla="*/ 0 w 101"/>
                  <a:gd name="T1" fmla="*/ 39 h 39"/>
                  <a:gd name="T2" fmla="*/ 0 w 101"/>
                  <a:gd name="T3" fmla="*/ 0 h 39"/>
                  <a:gd name="T4" fmla="*/ 0 w 101"/>
                  <a:gd name="T5" fmla="*/ 0 h 39"/>
                  <a:gd name="T6" fmla="*/ 101 w 101"/>
                  <a:gd name="T7" fmla="*/ 0 h 39"/>
                  <a:gd name="T8" fmla="*/ 100 w 101"/>
                  <a:gd name="T9" fmla="*/ 0 h 39"/>
                  <a:gd name="T10" fmla="*/ 100 w 101"/>
                  <a:gd name="T11" fmla="*/ 39 h 39"/>
                  <a:gd name="T12" fmla="*/ 101 w 101"/>
                  <a:gd name="T13" fmla="*/ 38 h 39"/>
                  <a:gd name="T14" fmla="*/ 0 w 101"/>
                  <a:gd name="T15" fmla="*/ 38 h 39"/>
                  <a:gd name="T16" fmla="*/ 0 w 101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39">
                    <a:moveTo>
                      <a:pt x="0" y="39"/>
                    </a:moveTo>
                    <a:cubicBezTo>
                      <a:pt x="0" y="26"/>
                      <a:pt x="0" y="1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67" y="0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0" y="13"/>
                      <a:pt x="100" y="26"/>
                      <a:pt x="100" y="39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67" y="38"/>
                      <a:pt x="33" y="38"/>
                      <a:pt x="0" y="38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0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225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225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25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6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225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2" grpId="0"/>
          <p:bldP spid="22537" grpId="0"/>
          <p:bldP spid="22542" grpId="0"/>
          <p:bldP spid="22547" grpId="0"/>
          <p:bldP spid="22552" grpId="0"/>
          <p:bldP spid="225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225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25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225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25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225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2" grpId="0"/>
          <p:bldP spid="22537" grpId="0"/>
          <p:bldP spid="22542" grpId="0"/>
          <p:bldP spid="22547" grpId="0"/>
          <p:bldP spid="22552" grpId="0"/>
          <p:bldP spid="2255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4430" y="1722245"/>
            <a:ext cx="9967147" cy="2606707"/>
            <a:chOff x="404430" y="1756969"/>
            <a:chExt cx="9967147" cy="2606707"/>
          </a:xfrm>
        </p:grpSpPr>
        <p:sp>
          <p:nvSpPr>
            <p:cNvPr id="13" name="TextBox 12"/>
            <p:cNvSpPr txBox="1"/>
            <p:nvPr/>
          </p:nvSpPr>
          <p:spPr>
            <a:xfrm>
              <a:off x="404430" y="1756969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76784" y="3040237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”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06826" y="2042588"/>
              <a:ext cx="7172303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Chances are good that up to</a:t>
              </a:r>
              <a:r>
                <a:rPr lang="en-US" sz="2000" b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 66% of your company’s hiring </a:t>
              </a:r>
              <a:br>
                <a:rPr lang="en-US" sz="2000" b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</a:br>
              <a:r>
                <a:rPr lang="en-US" sz="2000" b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decisions</a:t>
              </a:r>
              <a:r>
                <a: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 will prove to be mistakes in the first twelve months.</a:t>
              </a:r>
            </a:p>
            <a:p>
              <a:pPr algn="r" eaLnBrk="1" hangingPunct="1">
                <a:defRPr/>
              </a:pPr>
              <a:r>
                <a:rPr lang="pt-BR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—</a:t>
              </a:r>
              <a:r>
                <a:rPr lang="pt-BR" sz="2000" i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Peter Drucker </a:t>
              </a:r>
              <a:r>
                <a:rPr lang="pt-BR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/>
              </a:r>
              <a:br>
                <a:rPr lang="pt-BR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</a:br>
              <a:r>
                <a:rPr lang="pt-BR" sz="14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Famous Management Consultant</a:t>
              </a:r>
              <a:endParaRPr lang="pt-BR" sz="2000" dirty="0">
                <a:solidFill>
                  <a:srgbClr val="196888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endParaRPr>
            </a:p>
          </p:txBody>
        </p:sp>
      </p:grp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Don’t Let Your Company Become a Statistic</a:t>
            </a:r>
            <a:br>
              <a:rPr lang="en-US" altLang="en-US"/>
            </a:b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1044" y="1233488"/>
            <a:ext cx="9206089" cy="720130"/>
            <a:chOff x="-31044" y="1233488"/>
            <a:chExt cx="9206089" cy="720130"/>
          </a:xfrm>
        </p:grpSpPr>
        <p:sp>
          <p:nvSpPr>
            <p:cNvPr id="7" name="Rectangle 6"/>
            <p:cNvSpPr/>
            <p:nvPr/>
          </p:nvSpPr>
          <p:spPr>
            <a:xfrm>
              <a:off x="-31044" y="1233488"/>
              <a:ext cx="92060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Corporate America loses $11 billion a year to employee turnover…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01021" y="1584286"/>
              <a:ext cx="23990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tabLst>
                  <a:tab pos="1828800" algn="l"/>
                  <a:tab pos="2171700" algn="l"/>
                </a:tabLst>
                <a:defRPr/>
              </a:pPr>
              <a:r>
                <a:rPr lang="en-US" sz="1800" dirty="0">
                  <a:solidFill>
                    <a:schemeClr val="tx2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Avoid Hiring Mistakes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88021" y="3374804"/>
            <a:ext cx="6967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Hire Right: Well-run companies make money with </a:t>
            </a:r>
            <a:b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average performance employees…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Only…</a:t>
            </a:r>
          </a:p>
          <a:p>
            <a:pPr algn="ctr" eaLnBrk="1" hangingPunct="1">
              <a:defRPr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if they avoid hiring too many below average-performance </a:t>
            </a:r>
            <a:b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employee It’s a Proven Fact That…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030" y="4495158"/>
            <a:ext cx="9985691" cy="2615584"/>
            <a:chOff x="448030" y="4691928"/>
            <a:chExt cx="9985691" cy="2615584"/>
          </a:xfrm>
        </p:grpSpPr>
        <p:sp>
          <p:nvSpPr>
            <p:cNvPr id="20" name="Rectangle 19"/>
            <p:cNvSpPr/>
            <p:nvPr/>
          </p:nvSpPr>
          <p:spPr>
            <a:xfrm>
              <a:off x="914852" y="5119755"/>
              <a:ext cx="74000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It’s not experience that counts, or college degrees, or other acceptable factors… </a:t>
              </a:r>
              <a:r>
                <a:rPr lang="en-US" sz="2000" b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success hinges on a fit with the job</a:t>
              </a:r>
              <a:r>
                <a: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—</a:t>
              </a:r>
              <a:r>
                <a:rPr lang="en-US" sz="2000" i="1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rPr>
                <a:t>Harvard Business Review</a:t>
              </a:r>
              <a:endParaRPr lang="en-US" sz="3200" i="1" dirty="0">
                <a:solidFill>
                  <a:srgbClr val="196888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endParaRPr>
            </a:p>
            <a:p>
              <a:pPr algn="ctr" eaLnBrk="1" hangingPunct="1">
                <a:defRPr/>
              </a:pPr>
              <a:endParaRPr lang="pt-BR" sz="2000" dirty="0">
                <a:solidFill>
                  <a:srgbClr val="196888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8030" y="4691928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“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38928" y="5984073"/>
              <a:ext cx="22947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solidFill>
                    <a:schemeClr val="accent5"/>
                  </a:solidFill>
                  <a:latin typeface="Adobe Caslon Pro Bold" panose="0205070206050A020403" pitchFamily="18" charset="0"/>
                  <a:cs typeface="Helvetica" panose="020B0604020202020204" pitchFamily="34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1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66217"/>
            <a:ext cx="9144000" cy="109959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 You Accept Marginal Performance?</a:t>
            </a:r>
            <a:endParaRPr lang="en-US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59432" y="1736203"/>
            <a:ext cx="8229600" cy="3726159"/>
            <a:chOff x="359432" y="1957387"/>
            <a:chExt cx="8229600" cy="3504975"/>
          </a:xfrm>
        </p:grpSpPr>
        <p:sp>
          <p:nvSpPr>
            <p:cNvPr id="17" name="Rectangle 6"/>
            <p:cNvSpPr txBox="1">
              <a:spLocks noChangeArrowheads="1"/>
            </p:cNvSpPr>
            <p:nvPr/>
          </p:nvSpPr>
          <p:spPr bwMode="auto">
            <a:xfrm>
              <a:off x="359432" y="1957387"/>
              <a:ext cx="8229600" cy="35049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91440" tIns="274320" rIns="91440" bIns="45720" numCol="1" anchor="t" anchorCtr="0" compatLnSpc="1">
              <a:prstTxWarp prst="textNoShape">
                <a:avLst/>
              </a:prstTxWarp>
            </a:bodyPr>
            <a:lstStyle>
              <a:lvl1pPr marL="171450" indent="-171450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800" kern="1200">
                  <a:gradFill>
                    <a:gsLst>
                      <a:gs pos="8300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defRPr>
              </a:lvl1pPr>
              <a:lvl2pPr marL="401638" indent="-230188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–"/>
                <a:defRPr sz="1600" kern="1200">
                  <a:gradFill>
                    <a:gsLst>
                      <a:gs pos="8300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defRPr>
              </a:lvl2pPr>
              <a:lvl3pPr marL="631825" indent="-169863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  <a:defRPr sz="1400" kern="1200">
                  <a:gradFill>
                    <a:gsLst>
                      <a:gs pos="8300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defRPr>
              </a:lvl3pPr>
              <a:lvl4pPr marL="854075" indent="-169863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–"/>
                <a:defRPr sz="1200" kern="1200">
                  <a:gradFill>
                    <a:gsLst>
                      <a:gs pos="8300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defRPr>
              </a:lvl4pPr>
              <a:lvl5pPr marL="1085850" indent="-171450" algn="l" rtl="0" eaLnBrk="0" fontAlgn="base" hangingPunct="0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»"/>
                <a:defRPr sz="1100" kern="1200">
                  <a:gradFill>
                    <a:gsLst>
                      <a:gs pos="83000">
                        <a:schemeClr val="tx2"/>
                      </a:gs>
                      <a:gs pos="100000">
                        <a:schemeClr val="tx2"/>
                      </a:gs>
                    </a:gsLst>
                    <a:lin ang="5400000" scaled="1"/>
                  </a:gradFill>
                  <a:latin typeface="Helvetica" panose="020B0604020202020204" pitchFamily="34" charset="0"/>
                  <a:ea typeface="ＭＳ Ｐゴシック" charset="-128"/>
                  <a:cs typeface="Helvetica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  <a:t>The most thorough selection </a:t>
              </a:r>
              <a:b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</a:br>
              <a: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  <a:t>process imaginable </a:t>
              </a:r>
              <a:r>
                <a:rPr lang="en-US" sz="2800" b="1" dirty="0">
                  <a:solidFill>
                    <a:schemeClr val="tx2"/>
                  </a:solidFill>
                  <a:ea typeface="ＭＳ Ｐゴシック" pitchFamily="34" charset="-128"/>
                </a:rPr>
                <a:t>costs less </a:t>
              </a:r>
              <a: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  <a:t>than </a:t>
              </a:r>
              <a:b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</a:br>
              <a:r>
                <a:rPr lang="en-US" sz="2800" dirty="0">
                  <a:solidFill>
                    <a:schemeClr val="tx2"/>
                  </a:solidFill>
                  <a:ea typeface="ＭＳ Ｐゴシック" pitchFamily="34" charset="-128"/>
                </a:rPr>
                <a:t>hiring the wrong person for just a day.</a:t>
              </a:r>
              <a:endParaRPr lang="pt-BR" sz="2400" dirty="0">
                <a:solidFill>
                  <a:srgbClr val="196888"/>
                </a:solidFill>
                <a:ea typeface="ＭＳ Ｐゴシック" pitchFamily="34" charset="-128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28732" y="3279919"/>
              <a:ext cx="7686063" cy="2031325"/>
              <a:chOff x="1557407" y="4522931"/>
              <a:chExt cx="7686063" cy="203132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557407" y="4522931"/>
                <a:ext cx="746614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endParaRPr lang="en-US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en-US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63% of all hiring decisions are made </a:t>
                </a:r>
                <a:br>
                  <a:rPr lang="en-US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</a:br>
                <a:r>
                  <a:rPr lang="en-US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during the first </a:t>
                </a:r>
                <a:r>
                  <a:rPr lang="en-US" b="1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4.3 minutes </a:t>
                </a:r>
                <a:r>
                  <a:rPr lang="en-US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of an interview.</a:t>
                </a:r>
              </a:p>
              <a:p>
                <a:pPr algn="r" eaLnBrk="1" hangingPunct="1">
                  <a:defRPr/>
                </a:pPr>
                <a:r>
                  <a:rPr lang="en-US" sz="2000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/>
                </a:r>
                <a:br>
                  <a:rPr lang="en-US" sz="2000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</a:br>
                <a:r>
                  <a:rPr lang="en-US" sz="2000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—</a:t>
                </a:r>
                <a:r>
                  <a:rPr lang="en-US" sz="2000" i="1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SHRM Study</a:t>
                </a:r>
                <a:br>
                  <a:rPr lang="en-US" sz="2000" i="1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</a:br>
                <a:r>
                  <a:rPr lang="en-US" sz="1800" dirty="0">
                    <a:solidFill>
                      <a:srgbClr val="196888"/>
                    </a:solidFill>
                    <a:latin typeface="Helvetica" panose="020B0604020202020204" pitchFamily="34" charset="0"/>
                    <a:ea typeface="ＭＳ Ｐゴシック" pitchFamily="34" charset="-128"/>
                    <a:cs typeface="Helvetica" panose="020B0604020202020204" pitchFamily="34" charset="0"/>
                  </a:rPr>
                  <a:t>reported in USA Today</a:t>
                </a:r>
                <a:endParaRPr lang="pt-BR" sz="2000" dirty="0">
                  <a:solidFill>
                    <a:srgbClr val="196888"/>
                  </a:solidFill>
                  <a:latin typeface="Helvetica" panose="020B0604020202020204" pitchFamily="34" charset="0"/>
                  <a:ea typeface="ＭＳ Ｐゴシック" pitchFamily="34" charset="-128"/>
                  <a:cs typeface="Helvetica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64533" y="4627357"/>
                <a:ext cx="22947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>
                    <a:solidFill>
                      <a:schemeClr val="accent5"/>
                    </a:solidFill>
                    <a:latin typeface="Adobe Caslon Pro Bold" panose="0205070206050A020403" pitchFamily="18" charset="0"/>
                    <a:cs typeface="Helvetica" panose="020B0604020202020204" pitchFamily="34" charset="0"/>
                  </a:rPr>
                  <a:t>“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92629" y="5000219"/>
                <a:ext cx="115084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>
                    <a:solidFill>
                      <a:schemeClr val="accent5"/>
                    </a:solidFill>
                    <a:latin typeface="Adobe Caslon Pro Bold" panose="0205070206050A020403" pitchFamily="18" charset="0"/>
                    <a:cs typeface="Helvetica" panose="020B0604020202020204" pitchFamily="34" charset="0"/>
                  </a:rPr>
                  <a:t>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8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AECB54"/>
      </a:accent1>
      <a:accent2>
        <a:srgbClr val="EAE773"/>
      </a:accent2>
      <a:accent3>
        <a:srgbClr val="ADDDD4"/>
      </a:accent3>
      <a:accent4>
        <a:srgbClr val="17B0C1"/>
      </a:accent4>
      <a:accent5>
        <a:srgbClr val="5DC8D6"/>
      </a:accent5>
      <a:accent6>
        <a:srgbClr val="04A692"/>
      </a:accent6>
      <a:hlink>
        <a:srgbClr val="AECB54"/>
      </a:hlink>
      <a:folHlink>
        <a:srgbClr val="17B0C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1333</Words>
  <Application>Microsoft Office PowerPoint</Application>
  <PresentationFormat>On-screen Show (4:3)</PresentationFormat>
  <Paragraphs>370</Paragraphs>
  <Slides>45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Document</vt:lpstr>
      <vt:lpstr>Creating an Great Workforce in today’s talent marketplace - Workshop</vt:lpstr>
      <vt:lpstr>DISCUSSION POINTS:</vt:lpstr>
      <vt:lpstr>Three opportunities for your  company to impact the performance and retention of your people </vt:lpstr>
      <vt:lpstr>Door 1 Selection Process</vt:lpstr>
      <vt:lpstr>Door 2 After They Are Hired</vt:lpstr>
      <vt:lpstr>Door 3 Back Door</vt:lpstr>
      <vt:lpstr>Use All of Your Resources</vt:lpstr>
      <vt:lpstr>Don’t Let Your Company Become a Statistic </vt:lpstr>
      <vt:lpstr>Do You Accept Marginal Performance?</vt:lpstr>
      <vt:lpstr>Seeking The Total Person</vt:lpstr>
      <vt:lpstr>The Total Person</vt:lpstr>
      <vt:lpstr>Performance Modeling </vt:lpstr>
      <vt:lpstr>What The Profile Measures</vt:lpstr>
      <vt:lpstr>CAN the Person Do the Job?</vt:lpstr>
      <vt:lpstr>WILL the Person Do the Job?</vt:lpstr>
      <vt:lpstr>HOW the Person Will Do the Job?</vt:lpstr>
      <vt:lpstr>The JobMatch™ Pattern</vt:lpstr>
      <vt:lpstr>The Profile</vt:lpstr>
      <vt:lpstr>The Profile—Poor Job Match</vt:lpstr>
      <vt:lpstr>Why Use Assessments?</vt:lpstr>
      <vt:lpstr>Our Web-Based Assessments </vt:lpstr>
      <vt:lpstr>PowerPoint Presentation</vt:lpstr>
      <vt:lpstr>Our Web-Based Assessments Can  Help You With… </vt:lpstr>
      <vt:lpstr>Our Belief</vt:lpstr>
      <vt:lpstr>Leadership Business Priorities</vt:lpstr>
      <vt:lpstr>Workforce Challenges   </vt:lpstr>
      <vt:lpstr>Your Best Talent</vt:lpstr>
      <vt:lpstr>Why Use Assessments?</vt:lpstr>
      <vt:lpstr>Assessment Applications </vt:lpstr>
      <vt:lpstr>Recommended OD Tools </vt:lpstr>
      <vt:lpstr>Checkpoint 360</vt:lpstr>
      <vt:lpstr>Checkpoint 360</vt:lpstr>
      <vt:lpstr>Use the Checkpoint  to Assess Performance</vt:lpstr>
      <vt:lpstr>Checkpoint 360</vt:lpstr>
      <vt:lpstr>ProfileXT </vt:lpstr>
      <vt:lpstr>Section One: Thinking Style </vt:lpstr>
      <vt:lpstr>Section One: Thinking Style </vt:lpstr>
      <vt:lpstr>Section Two: Inherent Behavioral Traits </vt:lpstr>
      <vt:lpstr>Inherent Behavioral Traits</vt:lpstr>
      <vt:lpstr>Occupational Interests Profile </vt:lpstr>
      <vt:lpstr>The Magic Ingredient: Performance Modeling </vt:lpstr>
      <vt:lpstr>Performance Modeling  </vt:lpstr>
      <vt:lpstr>McKinsey has observed several  traits of effective talent systems</vt:lpstr>
      <vt:lpstr>McKinsey has observed several  traits of effective talent systems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Toshiba-User</cp:lastModifiedBy>
  <cp:revision>107</cp:revision>
  <dcterms:created xsi:type="dcterms:W3CDTF">2015-12-08T19:29:10Z</dcterms:created>
  <dcterms:modified xsi:type="dcterms:W3CDTF">2017-06-18T20:48:31Z</dcterms:modified>
</cp:coreProperties>
</file>